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 id="2147483698" r:id="rId6"/>
    <p:sldMasterId id="2147483710" r:id="rId7"/>
    <p:sldMasterId id="2147483734" r:id="rId8"/>
    <p:sldMasterId id="2147483746" r:id="rId9"/>
    <p:sldMasterId id="2147483758" r:id="rId10"/>
    <p:sldMasterId id="2147483784" r:id="rId11"/>
    <p:sldMasterId id="2147483800" r:id="rId12"/>
    <p:sldMasterId id="2147483812" r:id="rId13"/>
    <p:sldMasterId id="2147483824" r:id="rId14"/>
    <p:sldMasterId id="2147483836" r:id="rId15"/>
    <p:sldMasterId id="2147483848" r:id="rId16"/>
    <p:sldMasterId id="2147483860" r:id="rId17"/>
    <p:sldMasterId id="2147483872" r:id="rId18"/>
    <p:sldMasterId id="2147483884" r:id="rId19"/>
    <p:sldMasterId id="2147483896" r:id="rId20"/>
    <p:sldMasterId id="2147483908" r:id="rId21"/>
    <p:sldMasterId id="2147483920" r:id="rId22"/>
    <p:sldMasterId id="2147483932" r:id="rId23"/>
    <p:sldMasterId id="2147483944" r:id="rId24"/>
  </p:sldMasterIdLst>
  <p:notesMasterIdLst>
    <p:notesMasterId r:id="rId37"/>
  </p:notesMasterIdLst>
  <p:handoutMasterIdLst>
    <p:handoutMasterId r:id="rId38"/>
  </p:handoutMasterIdLst>
  <p:sldIdLst>
    <p:sldId id="257" r:id="rId25"/>
    <p:sldId id="342" r:id="rId26"/>
    <p:sldId id="351" r:id="rId27"/>
    <p:sldId id="354" r:id="rId28"/>
    <p:sldId id="343" r:id="rId29"/>
    <p:sldId id="352" r:id="rId30"/>
    <p:sldId id="350" r:id="rId31"/>
    <p:sldId id="349" r:id="rId32"/>
    <p:sldId id="353" r:id="rId33"/>
    <p:sldId id="346" r:id="rId34"/>
    <p:sldId id="347" r:id="rId35"/>
    <p:sldId id="27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gw3"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FF00"/>
    <a:srgbClr val="0099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19" autoAdjust="0"/>
    <p:restoredTop sz="81138" autoAdjust="0"/>
  </p:normalViewPr>
  <p:slideViewPr>
    <p:cSldViewPr snapToGrid="0">
      <p:cViewPr varScale="1">
        <p:scale>
          <a:sx n="57" d="100"/>
          <a:sy n="57" d="100"/>
        </p:scale>
        <p:origin x="1780" y="44"/>
      </p:cViewPr>
      <p:guideLst/>
    </p:cSldViewPr>
  </p:slideViewPr>
  <p:notesTextViewPr>
    <p:cViewPr>
      <p:scale>
        <a:sx n="1" d="1"/>
        <a:sy n="1" d="1"/>
      </p:scale>
      <p:origin x="0" y="0"/>
    </p:cViewPr>
  </p:notesTextViewPr>
  <p:notesViewPr>
    <p:cSldViewPr snapToGrid="0">
      <p:cViewPr varScale="1">
        <p:scale>
          <a:sx n="62" d="100"/>
          <a:sy n="62" d="100"/>
        </p:scale>
        <p:origin x="2549"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CA"/>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6114CA9D-F6B7-4BFB-A4B8-14997361B07B}" type="datetimeFigureOut">
              <a:rPr lang="en-CA" smtClean="0"/>
              <a:t>05/11/2019</a:t>
            </a:fld>
            <a:endParaRPr lang="en-CA"/>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664D62E9-C5EB-4C6A-A53B-8621643F8FDA}" type="slidenum">
              <a:rPr lang="en-CA" smtClean="0"/>
              <a:t>‹#›</a:t>
            </a:fld>
            <a:endParaRPr lang="en-CA"/>
          </a:p>
        </p:txBody>
      </p:sp>
    </p:spTree>
    <p:extLst>
      <p:ext uri="{BB962C8B-B14F-4D97-AF65-F5344CB8AC3E}">
        <p14:creationId xmlns:p14="http://schemas.microsoft.com/office/powerpoint/2010/main" val="130078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66" tIns="46582" rIns="93166" bIns="46582" rtlCol="0"/>
          <a:lstStyle>
            <a:lvl1pPr algn="l">
              <a:defRPr sz="1200"/>
            </a:lvl1pPr>
          </a:lstStyle>
          <a:p>
            <a:endParaRPr lang="en-CA"/>
          </a:p>
        </p:txBody>
      </p:sp>
      <p:sp>
        <p:nvSpPr>
          <p:cNvPr id="3" name="Date Placeholder 2"/>
          <p:cNvSpPr>
            <a:spLocks noGrp="1"/>
          </p:cNvSpPr>
          <p:nvPr>
            <p:ph type="dt" idx="1"/>
          </p:nvPr>
        </p:nvSpPr>
        <p:spPr>
          <a:xfrm>
            <a:off x="3970940" y="1"/>
            <a:ext cx="3037840" cy="466435"/>
          </a:xfrm>
          <a:prstGeom prst="rect">
            <a:avLst/>
          </a:prstGeom>
        </p:spPr>
        <p:txBody>
          <a:bodyPr vert="horz" lIns="93166" tIns="46582" rIns="93166" bIns="46582" rtlCol="0"/>
          <a:lstStyle>
            <a:lvl1pPr algn="r">
              <a:defRPr sz="1200"/>
            </a:lvl1pPr>
          </a:lstStyle>
          <a:p>
            <a:fld id="{051EA407-539B-4766-BC0B-C6EBE8A631D2}" type="datetimeFigureOut">
              <a:rPr lang="en-CA" smtClean="0"/>
              <a:t>05/11/2019</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6" tIns="46582" rIns="93166" bIns="46582" rtlCol="0" anchor="ctr"/>
          <a:lstStyle/>
          <a:p>
            <a:endParaRPr lang="en-CA"/>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66" tIns="46582" rIns="93166"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9"/>
            <a:ext cx="3037840" cy="466434"/>
          </a:xfrm>
          <a:prstGeom prst="rect">
            <a:avLst/>
          </a:prstGeom>
        </p:spPr>
        <p:txBody>
          <a:bodyPr vert="horz" lIns="93166" tIns="46582" rIns="93166" bIns="46582" rtlCol="0" anchor="b"/>
          <a:lstStyle>
            <a:lvl1pPr algn="l">
              <a:defRPr sz="1200"/>
            </a:lvl1pPr>
          </a:lstStyle>
          <a:p>
            <a:endParaRPr lang="en-CA"/>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66" tIns="46582" rIns="93166" bIns="46582" rtlCol="0" anchor="b"/>
          <a:lstStyle>
            <a:lvl1pPr algn="r">
              <a:defRPr sz="1200"/>
            </a:lvl1pPr>
          </a:lstStyle>
          <a:p>
            <a:fld id="{49C0C45A-EE57-4A07-9266-C40C48C522DA}" type="slidenum">
              <a:rPr lang="en-CA" smtClean="0"/>
              <a:t>‹#›</a:t>
            </a:fld>
            <a:endParaRPr lang="en-CA"/>
          </a:p>
        </p:txBody>
      </p:sp>
    </p:spTree>
    <p:extLst>
      <p:ext uri="{BB962C8B-B14F-4D97-AF65-F5344CB8AC3E}">
        <p14:creationId xmlns:p14="http://schemas.microsoft.com/office/powerpoint/2010/main" val="379217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noChangeArrowheads="1"/>
          </p:cNvSpPr>
          <p:nvPr>
            <p:ph type="body" idx="1"/>
          </p:nvPr>
        </p:nvSpPr>
        <p:spPr>
          <a:noFill/>
        </p:spPr>
        <p:txBody>
          <a:bodyPr/>
          <a:lstStyle/>
          <a:p>
            <a:pPr defTabSz="932660">
              <a:defRPr/>
            </a:pPr>
            <a:endParaRPr lang="en-CA" altLang="en-US" dirty="0" smtClean="0"/>
          </a:p>
        </p:txBody>
      </p:sp>
      <p:sp>
        <p:nvSpPr>
          <p:cNvPr id="22532" name="Slide Number Placeholder 3"/>
          <p:cNvSpPr>
            <a:spLocks noGrp="1"/>
          </p:cNvSpPr>
          <p:nvPr>
            <p:ph type="sldNum" sz="quarter" idx="5"/>
          </p:nvPr>
        </p:nvSpPr>
        <p:spPr>
          <a:noFill/>
        </p:spPr>
        <p:txBody>
          <a:bodyPr/>
          <a:lstStyle>
            <a:lvl1pPr>
              <a:defRPr sz="2200">
                <a:solidFill>
                  <a:schemeClr val="tx1"/>
                </a:solidFill>
                <a:latin typeface="Arial" panose="020B0604020202020204" pitchFamily="34" charset="0"/>
                <a:ea typeface="ＭＳ Ｐゴシック" panose="020B0600070205080204" pitchFamily="34" charset="-128"/>
              </a:defRPr>
            </a:lvl1pPr>
            <a:lvl2pPr marL="756574" indent="-290991">
              <a:defRPr sz="2200">
                <a:solidFill>
                  <a:schemeClr val="tx1"/>
                </a:solidFill>
                <a:latin typeface="Arial" panose="020B0604020202020204" pitchFamily="34" charset="0"/>
                <a:ea typeface="ＭＳ Ｐゴシック" panose="020B0600070205080204" pitchFamily="34" charset="-128"/>
              </a:defRPr>
            </a:lvl2pPr>
            <a:lvl3pPr marL="1163961" indent="-232791">
              <a:defRPr sz="2200">
                <a:solidFill>
                  <a:schemeClr val="tx1"/>
                </a:solidFill>
                <a:latin typeface="Arial" panose="020B0604020202020204" pitchFamily="34" charset="0"/>
                <a:ea typeface="ＭＳ Ｐゴシック" panose="020B0600070205080204" pitchFamily="34" charset="-128"/>
              </a:defRPr>
            </a:lvl3pPr>
            <a:lvl4pPr marL="1629545" indent="-232791">
              <a:defRPr sz="2200">
                <a:solidFill>
                  <a:schemeClr val="tx1"/>
                </a:solidFill>
                <a:latin typeface="Arial" panose="020B0604020202020204" pitchFamily="34" charset="0"/>
                <a:ea typeface="ＭＳ Ｐゴシック" panose="020B0600070205080204" pitchFamily="34" charset="-128"/>
              </a:defRPr>
            </a:lvl4pPr>
            <a:lvl5pPr marL="2095129" indent="-232791">
              <a:defRPr sz="2200">
                <a:solidFill>
                  <a:schemeClr val="tx1"/>
                </a:solidFill>
                <a:latin typeface="Arial" panose="020B0604020202020204" pitchFamily="34" charset="0"/>
                <a:ea typeface="ＭＳ Ｐゴシック" panose="020B0600070205080204" pitchFamily="34" charset="-128"/>
              </a:defRPr>
            </a:lvl5pPr>
            <a:lvl6pPr marL="2560713" indent="-232791"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3026300" indent="-232791"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3491882" indent="-232791"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3957468" indent="-232791"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fld id="{8AFC40AA-95AE-4CCC-B560-4B78C64A2924}" type="slidenum">
              <a:rPr lang="en-CA" altLang="en-US" sz="1200">
                <a:solidFill>
                  <a:srgbClr val="000000"/>
                </a:solidFill>
              </a:rPr>
              <a:pPr/>
              <a:t>1</a:t>
            </a:fld>
            <a:endParaRPr lang="en-CA" altLang="en-US" sz="1200">
              <a:solidFill>
                <a:srgbClr val="000000"/>
              </a:solidFill>
            </a:endParaRPr>
          </a:p>
        </p:txBody>
      </p:sp>
    </p:spTree>
    <p:extLst>
      <p:ext uri="{BB962C8B-B14F-4D97-AF65-F5344CB8AC3E}">
        <p14:creationId xmlns:p14="http://schemas.microsoft.com/office/powerpoint/2010/main" val="112725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Supply Chain Canada - Supply Chain Management Professional</a:t>
            </a:r>
            <a:r>
              <a:rPr lang="en-CA" baseline="0" dirty="0" smtClean="0"/>
              <a:t> (SCMP)Qualification</a:t>
            </a:r>
            <a:endParaRPr lang="en-CA" dirty="0" smtClean="0"/>
          </a:p>
          <a:p>
            <a:endParaRPr lang="en-CA" dirty="0" smtClean="0"/>
          </a:p>
          <a:p>
            <a:pPr marL="171450" indent="-171450">
              <a:buFont typeface="Arial" panose="020B0604020202020204" pitchFamily="34" charset="0"/>
              <a:buChar char="•"/>
            </a:pPr>
            <a:r>
              <a:rPr lang="en-CA" dirty="0" smtClean="0"/>
              <a:t>Officers</a:t>
            </a:r>
            <a:r>
              <a:rPr lang="en-CA" baseline="0" dirty="0" smtClean="0"/>
              <a:t> who have completed Supply Officer training will receive advance standing towards the academic program components of SCMP (4 modules and 3 interactive workshops). </a:t>
            </a:r>
          </a:p>
          <a:p>
            <a:pPr marL="171450" indent="-171450">
              <a:buFont typeface="Arial" panose="020B0604020202020204" pitchFamily="34" charset="0"/>
              <a:buChar char="•"/>
            </a:pPr>
            <a:r>
              <a:rPr lang="en-CA" baseline="0" smtClean="0"/>
              <a:t>Required </a:t>
            </a:r>
            <a:r>
              <a:rPr lang="en-CA" baseline="0" dirty="0" smtClean="0"/>
              <a:t>to complete 4 modules and 3 interactive workshops, residential week and final written exam to be awarded the SCMP qualification. </a:t>
            </a:r>
            <a:endParaRPr lang="en-CA" dirty="0"/>
          </a:p>
        </p:txBody>
      </p:sp>
      <p:sp>
        <p:nvSpPr>
          <p:cNvPr id="4" name="Slide Number Placeholder 3"/>
          <p:cNvSpPr>
            <a:spLocks noGrp="1"/>
          </p:cNvSpPr>
          <p:nvPr>
            <p:ph type="sldNum" sz="quarter" idx="10"/>
          </p:nvPr>
        </p:nvSpPr>
        <p:spPr/>
        <p:txBody>
          <a:bodyPr/>
          <a:lstStyle/>
          <a:p>
            <a:fld id="{AF4954DB-B7AA-4FB7-887F-07E25A2EFD0C}"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424315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2C2AEC0-63E6-4F60-8290-C501966ECF4A}" type="slidenum">
              <a:rPr lang="en-CA" smtClean="0">
                <a:solidFill>
                  <a:srgbClr val="000000"/>
                </a:solidFill>
              </a:rPr>
              <a:pPr>
                <a:defRPr/>
              </a:pPr>
              <a:t>12</a:t>
            </a:fld>
            <a:endParaRPr lang="en-CA">
              <a:solidFill>
                <a:srgbClr val="000000"/>
              </a:solidFill>
            </a:endParaRPr>
          </a:p>
        </p:txBody>
      </p:sp>
    </p:spTree>
    <p:extLst>
      <p:ext uri="{BB962C8B-B14F-4D97-AF65-F5344CB8AC3E}">
        <p14:creationId xmlns:p14="http://schemas.microsoft.com/office/powerpoint/2010/main" val="306152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CA" dirty="0" smtClean="0"/>
              <a:t>Everyone needs a purpose.</a:t>
            </a:r>
          </a:p>
          <a:p>
            <a:pPr defTabSz="915772">
              <a:defRPr/>
            </a:pPr>
            <a:endParaRPr lang="en-CA" dirty="0" smtClean="0"/>
          </a:p>
          <a:p>
            <a:pPr defTabSz="915772">
              <a:defRPr/>
            </a:pPr>
            <a:r>
              <a:rPr lang="en-CA" dirty="0"/>
              <a:t>Value Proposition: What do we do better than anyone else?</a:t>
            </a:r>
          </a:p>
          <a:p>
            <a:pPr defTabSz="915772">
              <a:defRPr/>
            </a:pPr>
            <a:r>
              <a:rPr lang="en-CA" dirty="0"/>
              <a:t>We are the only institution that provides trained logisticians to all elements in the CAF.  Our graduates support every mission around the world in nine different trades, everyday, all year.  We train logisticians and we do it better than anyone else.  Our graduates are recognized as experts in their fields because of the training we provide.  Logisticians lead sustainment.  </a:t>
            </a:r>
          </a:p>
          <a:p>
            <a:pPr defTabSz="915772">
              <a:defRPr/>
            </a:pPr>
            <a:endParaRPr lang="en-CA" dirty="0" smtClean="0"/>
          </a:p>
          <a:p>
            <a:endParaRPr lang="en-CA" dirty="0"/>
          </a:p>
          <a:p>
            <a:pPr defTabSz="915772">
              <a:defRPr/>
            </a:pPr>
            <a:r>
              <a:rPr lang="en-CA" dirty="0"/>
              <a:t>CFLTC enables sustainment through training that is lean, flexible, current, and efficient</a:t>
            </a:r>
          </a:p>
          <a:p>
            <a:endParaRPr lang="en-CA" dirty="0"/>
          </a:p>
          <a:p>
            <a:r>
              <a:rPr lang="en-CA" dirty="0"/>
              <a:t>We are cultivating a professional, </a:t>
            </a:r>
            <a:r>
              <a:rPr lang="en-CA" u="sng" dirty="0"/>
              <a:t>credible logistics force of sustainment warriors</a:t>
            </a:r>
            <a:r>
              <a:rPr lang="en-CA" dirty="0"/>
              <a:t>. </a:t>
            </a:r>
          </a:p>
        </p:txBody>
      </p:sp>
      <p:sp>
        <p:nvSpPr>
          <p:cNvPr id="4" name="Slide Number Placeholder 3"/>
          <p:cNvSpPr>
            <a:spLocks noGrp="1"/>
          </p:cNvSpPr>
          <p:nvPr>
            <p:ph type="sldNum" sz="quarter" idx="10"/>
          </p:nvPr>
        </p:nvSpPr>
        <p:spPr/>
        <p:txBody>
          <a:bodyPr/>
          <a:lstStyle/>
          <a:p>
            <a:fld id="{AF4954DB-B7AA-4FB7-887F-07E25A2EFD0C}" type="slidenum">
              <a:rPr lang="en-CA" smtClean="0"/>
              <a:t>2</a:t>
            </a:fld>
            <a:endParaRPr lang="en-CA"/>
          </a:p>
        </p:txBody>
      </p:sp>
    </p:spTree>
    <p:extLst>
      <p:ext uri="{BB962C8B-B14F-4D97-AF65-F5344CB8AC3E}">
        <p14:creationId xmlns:p14="http://schemas.microsoft.com/office/powerpoint/2010/main" val="356132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Quick refresher on our structure for those who may not be new</a:t>
            </a:r>
            <a:r>
              <a:rPr lang="en-CA" baseline="0" dirty="0" smtClean="0"/>
              <a:t> to the Advisory Committee</a:t>
            </a:r>
            <a:endParaRPr lang="en-CA" dirty="0"/>
          </a:p>
        </p:txBody>
      </p:sp>
      <p:sp>
        <p:nvSpPr>
          <p:cNvPr id="4" name="Slide Number Placeholder 3"/>
          <p:cNvSpPr>
            <a:spLocks noGrp="1"/>
          </p:cNvSpPr>
          <p:nvPr>
            <p:ph type="sldNum" sz="quarter" idx="10"/>
          </p:nvPr>
        </p:nvSpPr>
        <p:spPr/>
        <p:txBody>
          <a:bodyPr/>
          <a:lstStyle/>
          <a:p>
            <a:fld id="{AF4954DB-B7AA-4FB7-887F-07E25A2EFD0C}"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371944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Our vision represents the long term strategy.</a:t>
            </a:r>
          </a:p>
          <a:p>
            <a:endParaRPr lang="en-CA" baseline="0" dirty="0" smtClean="0"/>
          </a:p>
          <a:p>
            <a:pPr marL="457886" indent="-457886">
              <a:buFont typeface="+mj-lt"/>
              <a:buAutoNum type="arabicPeriod"/>
            </a:pPr>
            <a:r>
              <a:rPr lang="en-CA" dirty="0" smtClean="0"/>
              <a:t>Train to </a:t>
            </a:r>
            <a:r>
              <a:rPr lang="en-CA" dirty="0"/>
              <a:t>be </a:t>
            </a:r>
            <a:r>
              <a:rPr lang="en-CA" dirty="0" smtClean="0"/>
              <a:t>military</a:t>
            </a:r>
            <a:r>
              <a:rPr lang="en-CA" baseline="0" dirty="0" smtClean="0"/>
              <a:t> </a:t>
            </a:r>
            <a:r>
              <a:rPr lang="en-CA" dirty="0" smtClean="0"/>
              <a:t>professionals; and</a:t>
            </a:r>
            <a:endParaRPr lang="en-CA" dirty="0"/>
          </a:p>
          <a:p>
            <a:pPr marL="457886" indent="-457886">
              <a:buFont typeface="+mj-lt"/>
              <a:buAutoNum type="arabicPeriod"/>
            </a:pPr>
            <a:r>
              <a:rPr lang="en-CA" dirty="0" smtClean="0"/>
              <a:t>Leader </a:t>
            </a:r>
            <a:r>
              <a:rPr lang="en-CA" dirty="0"/>
              <a:t>in all things logistics in DND</a:t>
            </a:r>
          </a:p>
          <a:p>
            <a:endParaRPr lang="en-CA" baseline="0" dirty="0" smtClean="0"/>
          </a:p>
          <a:p>
            <a:endParaRPr lang="en-CA" baseline="0" dirty="0" smtClean="0"/>
          </a:p>
          <a:p>
            <a:r>
              <a:rPr lang="en-CA" baseline="0" dirty="0" smtClean="0"/>
              <a:t>Our mission represents our daily operations but I just want to focus on high quality by doing things faster, cheaper and better.  We </a:t>
            </a:r>
            <a:r>
              <a:rPr lang="en-CA" dirty="0"/>
              <a:t>train the current and future generation of logisticians to meet and exceed the standards required of their employment.  </a:t>
            </a:r>
          </a:p>
          <a:p>
            <a:endParaRPr lang="en-CA" baseline="0" dirty="0" smtClean="0"/>
          </a:p>
          <a:p>
            <a:r>
              <a:rPr lang="en-CA" baseline="0" dirty="0" smtClean="0"/>
              <a:t>Highest quality means: </a:t>
            </a:r>
          </a:p>
          <a:p>
            <a:endParaRPr lang="en-CA" baseline="0" dirty="0" smtClean="0"/>
          </a:p>
          <a:p>
            <a:pPr defTabSz="915772">
              <a:defRPr/>
            </a:pPr>
            <a:r>
              <a:rPr lang="en-CA" baseline="0" dirty="0" smtClean="0"/>
              <a:t>Relevant: We need to make sure our </a:t>
            </a:r>
            <a:r>
              <a:rPr lang="en-CA" baseline="0" dirty="0" err="1" smtClean="0"/>
              <a:t>trg</a:t>
            </a:r>
            <a:r>
              <a:rPr lang="en-CA" baseline="0" dirty="0" smtClean="0"/>
              <a:t> is fit for purpose, we shouldn’t be training people in procedures that our no longer used, simply because it appears in or training plan. </a:t>
            </a:r>
            <a:r>
              <a:rPr lang="en-CA" dirty="0"/>
              <a:t>We deliver training that is current and readily applicable.</a:t>
            </a:r>
          </a:p>
          <a:p>
            <a:endParaRPr lang="en-CA" baseline="0" dirty="0" smtClean="0"/>
          </a:p>
          <a:p>
            <a:endParaRPr lang="en-CA" baseline="0" dirty="0" smtClean="0"/>
          </a:p>
          <a:p>
            <a:r>
              <a:rPr lang="en-CA" baseline="0" dirty="0" smtClean="0"/>
              <a:t>Effective – business performance terms, we talk about the 3 </a:t>
            </a:r>
            <a:r>
              <a:rPr lang="en-CA" baseline="0" dirty="0" err="1" smtClean="0"/>
              <a:t>Es</a:t>
            </a:r>
            <a:r>
              <a:rPr lang="en-CA" baseline="0" dirty="0" smtClean="0"/>
              <a:t> Effective, efficient and economic. Which means doing what is required, with the least amount of resource, at the lowest cost.  Our effectiveness is driven by the Qualification Standard related to the job, from which the training plan and master lesson plans are derived.</a:t>
            </a:r>
          </a:p>
          <a:p>
            <a:endParaRPr lang="en-CA" baseline="0" dirty="0" smtClean="0"/>
          </a:p>
          <a:p>
            <a:r>
              <a:rPr lang="en-CA" baseline="0" dirty="0" smtClean="0"/>
              <a:t>Modernized:  we need to deliver training to meet our student learning needs.  That is the only reason we exist - to support our students learning.  </a:t>
            </a:r>
          </a:p>
          <a:p>
            <a:endParaRPr lang="en-CA" baseline="0" dirty="0" smtClean="0"/>
          </a:p>
          <a:p>
            <a:r>
              <a:rPr lang="en-CA" baseline="0" dirty="0" smtClean="0"/>
              <a:t>The old days of karaoke style lectures are over because they are too instructor centric and do not validate what the student hears or has absorbed.  Our modernized approach applies a blended learning approach using a flipped classroom, where students read or complete online tasks related to technical content, validate their learning through group discussions or by completing job-related activities in the classroom to help cement their knowledge and by using job aids and quick reference guides that will support them in their future roles.  Instructors become facilitators rather than lecturers.</a:t>
            </a:r>
          </a:p>
        </p:txBody>
      </p:sp>
      <p:sp>
        <p:nvSpPr>
          <p:cNvPr id="4" name="Slide Number Placeholder 3"/>
          <p:cNvSpPr>
            <a:spLocks noGrp="1"/>
          </p:cNvSpPr>
          <p:nvPr>
            <p:ph type="sldNum" sz="quarter" idx="10"/>
          </p:nvPr>
        </p:nvSpPr>
        <p:spPr/>
        <p:txBody>
          <a:bodyPr/>
          <a:lstStyle/>
          <a:p>
            <a:fld id="{AF4954DB-B7AA-4FB7-887F-07E25A2EFD0C}" type="slidenum">
              <a:rPr lang="en-CA" smtClean="0">
                <a:solidFill>
                  <a:srgbClr val="000000"/>
                </a:solidFill>
              </a:rPr>
              <a:pPr/>
              <a:t>5</a:t>
            </a:fld>
            <a:endParaRPr lang="en-CA">
              <a:solidFill>
                <a:srgbClr val="000000"/>
              </a:solidFill>
            </a:endParaRPr>
          </a:p>
        </p:txBody>
      </p:sp>
    </p:spTree>
    <p:extLst>
      <p:ext uri="{BB962C8B-B14F-4D97-AF65-F5344CB8AC3E}">
        <p14:creationId xmlns:p14="http://schemas.microsoft.com/office/powerpoint/2010/main" val="104369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Main Effort derives from Op Generation where we are trying to reduce the training time it takes to get </a:t>
            </a:r>
            <a:r>
              <a:rPr lang="en-CA" baseline="0" dirty="0" err="1" smtClean="0"/>
              <a:t>offrs</a:t>
            </a:r>
            <a:r>
              <a:rPr lang="en-CA" baseline="0" dirty="0" smtClean="0"/>
              <a:t> and NCMs  qualified to OFP and out to the units.</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AF4954DB-B7AA-4FB7-887F-07E25A2EFD0C}" type="slidenum">
              <a:rPr lang="en-CA" smtClean="0">
                <a:solidFill>
                  <a:srgbClr val="000000"/>
                </a:solidFill>
              </a:rPr>
              <a:pPr/>
              <a:t>6</a:t>
            </a:fld>
            <a:endParaRPr lang="en-CA">
              <a:solidFill>
                <a:srgbClr val="000000"/>
              </a:solidFill>
            </a:endParaRPr>
          </a:p>
        </p:txBody>
      </p:sp>
    </p:spTree>
    <p:extLst>
      <p:ext uri="{BB962C8B-B14F-4D97-AF65-F5344CB8AC3E}">
        <p14:creationId xmlns:p14="http://schemas.microsoft.com/office/powerpoint/2010/main" val="116125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LOCC</a:t>
            </a:r>
            <a:r>
              <a:rPr lang="en-CA" baseline="0" dirty="0" smtClean="0"/>
              <a:t> – we weren’t getting the support for CFPOT tasks for MLPWB and with the TP having been authorised in 2017, I took the unusual step of asking students to build the material after they had completed their legacy LOCC </a:t>
            </a:r>
            <a:r>
              <a:rPr lang="en-CA" baseline="0" dirty="0" err="1" smtClean="0"/>
              <a:t>trg</a:t>
            </a:r>
            <a:r>
              <a:rPr lang="en-CA" baseline="0" dirty="0" smtClean="0"/>
              <a:t>.  Under the expert guidance of </a:t>
            </a:r>
            <a:r>
              <a:rPr lang="en-CA" baseline="0" dirty="0" err="1" smtClean="0"/>
              <a:t>Capt</a:t>
            </a:r>
            <a:r>
              <a:rPr lang="en-CA" baseline="0" dirty="0" smtClean="0"/>
              <a:t> </a:t>
            </a:r>
            <a:r>
              <a:rPr lang="en-CA" baseline="0" dirty="0" err="1" smtClean="0"/>
              <a:t>Wookey</a:t>
            </a:r>
            <a:r>
              <a:rPr lang="en-CA" baseline="0" dirty="0" smtClean="0"/>
              <a:t>, 120 students developed the training material with a modernized approach in mind.  The results were some interesting and varied options for activity based training.  We are now validating the content with SME’s from within CFLTC and placing the technical content onto an on-line platform, </a:t>
            </a:r>
            <a:r>
              <a:rPr lang="en-CA" baseline="0" dirty="0" err="1" smtClean="0"/>
              <a:t>intime</a:t>
            </a:r>
            <a:r>
              <a:rPr lang="en-CA" baseline="0" dirty="0" smtClean="0"/>
              <a:t> for LOCC serial to run in Jan 20.</a:t>
            </a:r>
          </a:p>
          <a:p>
            <a:endParaRPr lang="en-CA" baseline="0" dirty="0" smtClean="0"/>
          </a:p>
          <a:p>
            <a:r>
              <a:rPr lang="en-CA" baseline="0" dirty="0" smtClean="0"/>
              <a:t>LOC(L) will be predominantly DL (similar to AOC) and students will arrive for the Field Ex of testing.  I have spoken with reserve units and we will attempt to dovetail their training needs with LOC(L) exercise phase.  That means they will provide military vehicles and a more realistic OPFOR.</a:t>
            </a:r>
          </a:p>
          <a:p>
            <a:endParaRPr lang="en-CA" baseline="0" dirty="0" smtClean="0"/>
          </a:p>
          <a:p>
            <a:r>
              <a:rPr lang="en-CA" baseline="0" dirty="0" smtClean="0"/>
              <a:t>DOPP – contracting officers work in isolation, yet we continue to train using syndicate/group activities. This is unrealistic and I believe this course can be run using an on-line solution, supported by assignments and potentially marked by desk officers in CJOC. The demand is high and it is meant to be just-in-time </a:t>
            </a:r>
            <a:r>
              <a:rPr lang="en-CA" baseline="0" dirty="0" err="1" smtClean="0"/>
              <a:t>trg</a:t>
            </a:r>
            <a:r>
              <a:rPr lang="en-CA" baseline="0" dirty="0" smtClean="0"/>
              <a:t> for people deploying on operations however this has not been the case.  In the past those that were qualified and subsequently deployed on Operations completed a confirmatory period </a:t>
            </a:r>
            <a:r>
              <a:rPr lang="en-CA" baseline="0" dirty="0" err="1" smtClean="0"/>
              <a:t>trg</a:t>
            </a:r>
            <a:r>
              <a:rPr lang="en-CA" baseline="0" dirty="0" smtClean="0"/>
              <a:t> provided by CJOC, immediately prior to deployment, which is not efficient and with todays scrutiny on TD funds, hardly justifiable.</a:t>
            </a:r>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49C0C45A-EE57-4A07-9266-C40C48C522DA}" type="slidenum">
              <a:rPr lang="en-CA" smtClean="0"/>
              <a:t>7</a:t>
            </a:fld>
            <a:endParaRPr lang="en-CA"/>
          </a:p>
        </p:txBody>
      </p:sp>
    </p:spTree>
    <p:extLst>
      <p:ext uri="{BB962C8B-B14F-4D97-AF65-F5344CB8AC3E}">
        <p14:creationId xmlns:p14="http://schemas.microsoft.com/office/powerpoint/2010/main" val="315525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Oct 2019 serial – “Core Module” – key changes:</a:t>
            </a:r>
          </a:p>
          <a:p>
            <a:pPr lvl="0"/>
            <a:r>
              <a:rPr lang="en-CA" sz="1200" kern="1200" dirty="0" smtClean="0">
                <a:solidFill>
                  <a:schemeClr val="tx1"/>
                </a:solidFill>
                <a:effectLst/>
                <a:latin typeface="+mn-lt"/>
                <a:ea typeface="+mn-ea"/>
                <a:cs typeface="+mn-cs"/>
              </a:rPr>
              <a:t>Students progress through training at their own pace in a competency-based assessment model (achieve </a:t>
            </a:r>
            <a:r>
              <a:rPr lang="en-CA" sz="1200" b="1" kern="1200" dirty="0" smtClean="0">
                <a:solidFill>
                  <a:schemeClr val="tx1"/>
                </a:solidFill>
                <a:effectLst/>
                <a:latin typeface="+mn-lt"/>
                <a:ea typeface="+mn-ea"/>
                <a:cs typeface="+mn-cs"/>
              </a:rPr>
              <a:t>key skills </a:t>
            </a:r>
            <a:r>
              <a:rPr lang="en-CA" sz="1200" kern="1200" dirty="0" smtClean="0">
                <a:solidFill>
                  <a:schemeClr val="tx1"/>
                </a:solidFill>
                <a:effectLst/>
                <a:latin typeface="+mn-lt"/>
                <a:ea typeface="+mn-ea"/>
                <a:cs typeface="+mn-cs"/>
              </a:rPr>
              <a:t>vice number of hours)</a:t>
            </a:r>
          </a:p>
          <a:p>
            <a:pPr lvl="0"/>
            <a:r>
              <a:rPr lang="en-CA" sz="1200" kern="1200" dirty="0" smtClean="0">
                <a:solidFill>
                  <a:schemeClr val="tx1"/>
                </a:solidFill>
                <a:effectLst/>
                <a:latin typeface="+mn-lt"/>
                <a:ea typeface="+mn-ea"/>
                <a:cs typeface="+mn-cs"/>
              </a:rPr>
              <a:t>round-robin style </a:t>
            </a:r>
            <a:r>
              <a:rPr lang="en-CA" sz="1200" kern="1200" dirty="0" err="1" smtClean="0">
                <a:solidFill>
                  <a:schemeClr val="tx1"/>
                </a:solidFill>
                <a:effectLst/>
                <a:latin typeface="+mn-lt"/>
                <a:ea typeface="+mn-ea"/>
                <a:cs typeface="+mn-cs"/>
              </a:rPr>
              <a:t>trg</a:t>
            </a:r>
            <a:r>
              <a:rPr lang="en-CA" sz="1200" kern="1200" dirty="0" smtClean="0">
                <a:solidFill>
                  <a:schemeClr val="tx1"/>
                </a:solidFill>
                <a:effectLst/>
                <a:latin typeface="+mn-lt"/>
                <a:ea typeface="+mn-ea"/>
                <a:cs typeface="+mn-cs"/>
              </a:rPr>
              <a:t> so students who pick it up quickly can move on to next vehicle (vice waiting for the rest of their course to catch up first) – this also allows room to bypass certain vehicles if students already hold qualifications from other trades (partial PLARs)</a:t>
            </a:r>
          </a:p>
          <a:p>
            <a:pPr lvl="0"/>
            <a:r>
              <a:rPr lang="en-CA" sz="1200" kern="1200" dirty="0" smtClean="0">
                <a:solidFill>
                  <a:schemeClr val="tx1"/>
                </a:solidFill>
                <a:effectLst/>
                <a:latin typeface="+mn-lt"/>
                <a:ea typeface="+mn-ea"/>
                <a:cs typeface="+mn-cs"/>
              </a:rPr>
              <a:t>use of driver simulators to reduce down time &amp; improve instructor-student ratios (2 to 1 vice 4 to 1)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Jan 2020 serial – starts with “Core Mod” as mentioned, upon completion students will progress to “Specialty Module”:</a:t>
            </a:r>
          </a:p>
          <a:p>
            <a:pPr lvl="0"/>
            <a:r>
              <a:rPr lang="en-CA" sz="1200" kern="1200" dirty="0" smtClean="0">
                <a:solidFill>
                  <a:schemeClr val="tx1"/>
                </a:solidFill>
                <a:effectLst/>
                <a:latin typeface="+mn-lt"/>
                <a:ea typeface="+mn-ea"/>
                <a:cs typeface="+mn-cs"/>
              </a:rPr>
              <a:t>will introduce 3+ additional vehicles, including tractor-trailer and heavy equipment (exact pieces TBD depending what we can get our hands on – aiming for loader, </a:t>
            </a:r>
            <a:r>
              <a:rPr lang="en-CA" sz="1200" kern="1200" dirty="0" err="1" smtClean="0">
                <a:solidFill>
                  <a:schemeClr val="tx1"/>
                </a:solidFill>
                <a:effectLst/>
                <a:latin typeface="+mn-lt"/>
                <a:ea typeface="+mn-ea"/>
                <a:cs typeface="+mn-cs"/>
              </a:rPr>
              <a:t>refueller</a:t>
            </a:r>
            <a:r>
              <a:rPr lang="en-CA" sz="1200" kern="1200" dirty="0" smtClean="0">
                <a:solidFill>
                  <a:schemeClr val="tx1"/>
                </a:solidFill>
                <a:effectLst/>
                <a:latin typeface="+mn-lt"/>
                <a:ea typeface="+mn-ea"/>
                <a:cs typeface="+mn-cs"/>
              </a:rPr>
              <a:t>, and dump truck to start) Similar</a:t>
            </a:r>
            <a:r>
              <a:rPr lang="en-CA" sz="1200" kern="1200" baseline="0" dirty="0" smtClean="0">
                <a:solidFill>
                  <a:schemeClr val="tx1"/>
                </a:solidFill>
                <a:effectLst/>
                <a:latin typeface="+mn-lt"/>
                <a:ea typeface="+mn-ea"/>
                <a:cs typeface="+mn-cs"/>
              </a:rPr>
              <a:t> to core module;</a:t>
            </a:r>
            <a:r>
              <a:rPr lang="en-CA" sz="1200" kern="1200" dirty="0" smtClean="0">
                <a:solidFill>
                  <a:schemeClr val="tx1"/>
                </a:solidFill>
                <a:effectLst/>
                <a:latin typeface="+mn-lt"/>
                <a:ea typeface="+mn-ea"/>
                <a:cs typeface="+mn-cs"/>
              </a:rPr>
              <a:t> competency-based assessment, round robin style </a:t>
            </a:r>
            <a:r>
              <a:rPr lang="en-CA" sz="1200" kern="1200" dirty="0" err="1" smtClean="0">
                <a:solidFill>
                  <a:schemeClr val="tx1"/>
                </a:solidFill>
                <a:effectLst/>
                <a:latin typeface="+mn-lt"/>
                <a:ea typeface="+mn-ea"/>
                <a:cs typeface="+mn-cs"/>
              </a:rPr>
              <a:t>trg</a:t>
            </a:r>
            <a:r>
              <a:rPr lang="en-CA" sz="1200" kern="1200" dirty="0" smtClean="0">
                <a:solidFill>
                  <a:schemeClr val="tx1"/>
                </a:solidFill>
                <a:effectLst/>
                <a:latin typeface="+mn-lt"/>
                <a:ea typeface="+mn-ea"/>
                <a:cs typeface="+mn-cs"/>
              </a:rPr>
              <a:t>, driver sims</a:t>
            </a:r>
          </a:p>
          <a:p>
            <a:r>
              <a:rPr lang="en-CA" sz="1200" kern="1200" dirty="0" smtClean="0">
                <a:solidFill>
                  <a:schemeClr val="tx1"/>
                </a:solidFill>
                <a:effectLst/>
                <a:latin typeface="+mn-lt"/>
                <a:ea typeface="+mn-ea"/>
                <a:cs typeface="+mn-cs"/>
              </a:rPr>
              <a:t> </a:t>
            </a:r>
          </a:p>
          <a:p>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C0C45A-EE57-4A07-9266-C40C48C522DA}" type="slidenum">
              <a:rPr lang="en-CA" smtClean="0"/>
              <a:t>8</a:t>
            </a:fld>
            <a:endParaRPr lang="en-CA"/>
          </a:p>
        </p:txBody>
      </p:sp>
    </p:spTree>
    <p:extLst>
      <p:ext uri="{BB962C8B-B14F-4D97-AF65-F5344CB8AC3E}">
        <p14:creationId xmlns:p14="http://schemas.microsoft.com/office/powerpoint/2010/main" val="239662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u="sng" dirty="0" smtClean="0"/>
              <a:t>Ammo Tech</a:t>
            </a:r>
            <a:r>
              <a:rPr lang="en-CA" dirty="0" smtClean="0"/>
              <a:t>.  Students will progress through training in smaller packets but on a more regular basis so that we can</a:t>
            </a:r>
            <a:r>
              <a:rPr lang="en-CA" baseline="0" dirty="0" smtClean="0"/>
              <a:t> get them to the their unit more quickly.  It will also provide </a:t>
            </a:r>
            <a:r>
              <a:rPr lang="en-CA" dirty="0" smtClean="0"/>
              <a:t>greater flexibility and a more efficient use of ranges.</a:t>
            </a:r>
          </a:p>
          <a:p>
            <a:endParaRPr lang="en-CA" dirty="0"/>
          </a:p>
        </p:txBody>
      </p:sp>
      <p:sp>
        <p:nvSpPr>
          <p:cNvPr id="4" name="Slide Number Placeholder 3"/>
          <p:cNvSpPr>
            <a:spLocks noGrp="1"/>
          </p:cNvSpPr>
          <p:nvPr>
            <p:ph type="sldNum" sz="quarter" idx="10"/>
          </p:nvPr>
        </p:nvSpPr>
        <p:spPr/>
        <p:txBody>
          <a:bodyPr/>
          <a:lstStyle/>
          <a:p>
            <a:fld id="{49C0C45A-EE57-4A07-9266-C40C48C522DA}" type="slidenum">
              <a:rPr lang="en-CA" smtClean="0"/>
              <a:t>9</a:t>
            </a:fld>
            <a:endParaRPr lang="en-CA"/>
          </a:p>
        </p:txBody>
      </p:sp>
    </p:spTree>
    <p:extLst>
      <p:ext uri="{BB962C8B-B14F-4D97-AF65-F5344CB8AC3E}">
        <p14:creationId xmlns:p14="http://schemas.microsoft.com/office/powerpoint/2010/main" val="41600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RCLSI</a:t>
            </a:r>
            <a:r>
              <a:rPr lang="en-CA" baseline="0" dirty="0" smtClean="0"/>
              <a:t> campaign plan.  As mentioned in the “purpose” slide, CFLTC has a far reaching Logistics influence across all three services.  On average, we have 800 logisticians in the training centre on any given day and this number increases to over 1000 during peak training times. As such, I would just like to end by talking about the two areas where we can contribute to the RCLSI campaign plan.  Professionalization and building esprit de corps.</a:t>
            </a:r>
          </a:p>
          <a:p>
            <a:r>
              <a:rPr lang="en-CA" baseline="0" dirty="0" smtClean="0"/>
              <a:t> </a:t>
            </a:r>
            <a:endParaRPr lang="en-CA" dirty="0" smtClean="0"/>
          </a:p>
        </p:txBody>
      </p:sp>
      <p:sp>
        <p:nvSpPr>
          <p:cNvPr id="4" name="Slide Number Placeholder 3"/>
          <p:cNvSpPr>
            <a:spLocks noGrp="1"/>
          </p:cNvSpPr>
          <p:nvPr>
            <p:ph type="sldNum" sz="quarter" idx="10"/>
          </p:nvPr>
        </p:nvSpPr>
        <p:spPr/>
        <p:txBody>
          <a:bodyPr/>
          <a:lstStyle/>
          <a:p>
            <a:fld id="{AF4954DB-B7AA-4FB7-887F-07E25A2EFD0C}"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361768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A2C0DA2A-154D-40EE-9083-3BF19BAEB528}" type="datetimeFigureOut">
              <a:rPr lang="en-CA">
                <a:solidFill>
                  <a:prstClr val="black">
                    <a:tint val="75000"/>
                  </a:prstClr>
                </a:solidFill>
              </a:rPr>
              <a:pPr>
                <a:defRPr/>
              </a:pPr>
              <a:t>05/11/2019</a:t>
            </a:fld>
            <a:endParaRPr lang="en-CA">
              <a:solidFill>
                <a:prstClr val="black">
                  <a:tint val="75000"/>
                </a:prstClr>
              </a:solidFill>
            </a:endParaRPr>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0F7A67C1-0F49-4BB5-94AB-5E69A048FC5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0951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ABD08F07-0CC4-45BC-8AE0-CEDDCA4D5B8B}" type="datetimeFigureOut">
              <a:rPr lang="en-CA">
                <a:solidFill>
                  <a:prstClr val="black">
                    <a:tint val="75000"/>
                  </a:prstClr>
                </a:solidFill>
              </a:rPr>
              <a:pPr>
                <a:defRPr/>
              </a:pPr>
              <a:t>05/11/2019</a:t>
            </a:fld>
            <a:endParaRPr lang="en-CA">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D390B015-9C37-410A-B917-1AAAEE8DB6A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532097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98576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134935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575215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10165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286818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4273570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CA"/>
          </a:p>
        </p:txBody>
      </p:sp>
      <p:sp>
        <p:nvSpPr>
          <p:cNvPr id="3" name="Content Placeholder 2"/>
          <p:cNvSpPr>
            <a:spLocks noGrp="1"/>
          </p:cNvSpPr>
          <p:nvPr>
            <p:ph idx="1"/>
          </p:nvPr>
        </p:nvSpPr>
        <p:spPr>
          <a:xfrm>
            <a:off x="457200" y="141277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4104977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3901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74206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7767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C6B8B545-65FC-443F-89D3-80A55B017482}" type="datetimeFigureOut">
              <a:rPr lang="en-CA">
                <a:solidFill>
                  <a:prstClr val="black">
                    <a:tint val="75000"/>
                  </a:prstClr>
                </a:solidFill>
              </a:rPr>
              <a:pPr>
                <a:defRPr/>
              </a:pPr>
              <a:t>05/11/2019</a:t>
            </a:fld>
            <a:endParaRPr lang="en-CA">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CF0A3AF-DD66-400A-9AF0-6689DC1F19A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317920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31820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99851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39413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814794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110630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452834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56DCB04-E276-472E-B669-15C75DFF7545}" type="datetime1">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5342964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CA"/>
          </a:p>
        </p:txBody>
      </p:sp>
      <p:sp>
        <p:nvSpPr>
          <p:cNvPr id="3" name="Content Placeholder 2"/>
          <p:cNvSpPr>
            <a:spLocks noGrp="1"/>
          </p:cNvSpPr>
          <p:nvPr>
            <p:ph idx="1"/>
          </p:nvPr>
        </p:nvSpPr>
        <p:spPr>
          <a:xfrm>
            <a:off x="457200" y="141277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7AA338F-B8D4-46E5-B3FB-4A027CE7A461}" type="datetime1">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191600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A0067-7965-4790-805C-1663DE8CAA8C}" type="datetime1">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037969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3849473-0ECE-428E-A958-EA2DB783ECFE}" type="datetime1">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7743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p:txBody>
          <a:bodyPr/>
          <a:lstStyle>
            <a:lvl1pPr>
              <a:defRPr/>
            </a:lvl1pPr>
          </a:lstStyle>
          <a:p>
            <a:pPr>
              <a:defRPr/>
            </a:pPr>
            <a:fld id="{AE3373A9-1E51-4A35-93E5-DDDA7D6403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26993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2E90EC-3387-446E-859F-A61138CA0FF8}" type="datetime1">
              <a:rPr lang="en-CA" smtClean="0">
                <a:solidFill>
                  <a:prstClr val="black">
                    <a:tint val="75000"/>
                  </a:prstClr>
                </a:solidFill>
              </a:rPr>
              <a:pPr/>
              <a:t>05/11/2019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551443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FBAAEE9-1481-46E0-A717-CE610A93B323}" type="datetime1">
              <a:rPr lang="en-CA" smtClean="0">
                <a:solidFill>
                  <a:prstClr val="black">
                    <a:tint val="75000"/>
                  </a:prstClr>
                </a:solidFill>
              </a:rPr>
              <a:pPr/>
              <a:t>05/11/2019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78899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9BDDC-96E8-4078-8176-179C442014B0}" type="datetime1">
              <a:rPr lang="en-CA" smtClean="0">
                <a:solidFill>
                  <a:prstClr val="black">
                    <a:tint val="75000"/>
                  </a:prstClr>
                </a:solidFill>
              </a:rPr>
              <a:pPr/>
              <a:t>05/11/2019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911898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1F8EA-6DF0-4F94-9843-B1BF7DE22A7D}" type="datetime1">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5012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37788-C8F7-4EC2-A45E-EFB993E73DA9}" type="datetime1">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669866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D25CDF-6F25-4705-8A83-B252A55FBCC1}" type="datetime1">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406471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56572E-CAE0-41E8-8FEF-6F4809033156}" type="datetime1">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963429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BAC735D5-6978-450E-866A-54238238C236}"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8409298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CDD653B9-B5DC-48AF-A4C3-6D44D9F939C5}"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425620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B1BC56FA-A4FA-4B46-B882-ADDBDA63AEF7}"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0524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AB34D99E-272A-494C-B330-873CBB72218E}" type="datetimeFigureOut">
              <a:rPr lang="en-CA">
                <a:solidFill>
                  <a:prstClr val="black">
                    <a:tint val="75000"/>
                  </a:prstClr>
                </a:solidFill>
              </a:rPr>
              <a:pPr>
                <a:defRPr/>
              </a:pPr>
              <a:t>05/11/2019</a:t>
            </a:fld>
            <a:endParaRPr lang="en-CA">
              <a:solidFill>
                <a:prstClr val="black">
                  <a:tint val="75000"/>
                </a:prstClr>
              </a:solidFill>
            </a:endParaRPr>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8085234B-5AE9-4297-9802-292F51406D9C}" type="slidenum">
              <a:rPr lang="en-CA" altLang="en-US">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13691933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4BB637FD-8E41-4243-85B0-890A53043224}" type="datetime1">
              <a:rPr lang="en-CA" smtClean="0">
                <a:solidFill>
                  <a:srgbClr val="000000"/>
                </a:solidFill>
              </a:rPr>
              <a:pPr>
                <a:defRPr/>
              </a:pPr>
              <a:t>05/11/2019</a:t>
            </a:fld>
            <a:endParaRPr lang="en-CA">
              <a:solidFill>
                <a:srgbClr val="000000"/>
              </a:solidFill>
            </a:endParaRP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117698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F44C7A5E-A14F-48CD-A010-0332E38060C2}" type="datetime1">
              <a:rPr lang="en-CA" smtClean="0">
                <a:solidFill>
                  <a:srgbClr val="000000"/>
                </a:solidFill>
              </a:rPr>
              <a:pPr>
                <a:defRPr/>
              </a:pPr>
              <a:t>05/11/2019</a:t>
            </a:fld>
            <a:endParaRPr lang="en-CA">
              <a:solidFill>
                <a:srgbClr val="000000"/>
              </a:solidFill>
            </a:endParaRP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1363541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1CB0D4B3-B561-421C-95AE-35685D799751}" type="datetime1">
              <a:rPr lang="en-CA" smtClean="0">
                <a:solidFill>
                  <a:srgbClr val="000000"/>
                </a:solidFill>
              </a:rPr>
              <a:pPr>
                <a:defRPr/>
              </a:pPr>
              <a:t>05/11/2019</a:t>
            </a:fld>
            <a:endParaRPr lang="en-CA">
              <a:solidFill>
                <a:srgbClr val="000000"/>
              </a:solidFill>
            </a:endParaRP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3222870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01181239-CFF6-4C53-86BC-699FF70588B9}" type="datetime1">
              <a:rPr lang="en-CA" smtClean="0">
                <a:solidFill>
                  <a:srgbClr val="000000"/>
                </a:solidFill>
              </a:rPr>
              <a:pPr>
                <a:defRPr/>
              </a:pPr>
              <a:t>05/11/2019</a:t>
            </a:fld>
            <a:endParaRPr lang="en-CA">
              <a:solidFill>
                <a:srgbClr val="000000"/>
              </a:solidFill>
            </a:endParaRP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8059762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E7A3A798-7EBD-4844-9884-0890E7766227}" type="datetime1">
              <a:rPr lang="en-CA" smtClean="0">
                <a:solidFill>
                  <a:srgbClr val="000000"/>
                </a:solidFill>
              </a:rPr>
              <a:pPr>
                <a:defRPr/>
              </a:pPr>
              <a:t>05/11/2019</a:t>
            </a:fld>
            <a:endParaRPr lang="en-CA">
              <a:solidFill>
                <a:srgbClr val="000000"/>
              </a:solidFill>
            </a:endParaRP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167180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50F2766D-5478-43F9-BF6A-1A2911554C94}" type="datetime1">
              <a:rPr lang="en-CA" smtClean="0">
                <a:solidFill>
                  <a:srgbClr val="000000"/>
                </a:solidFill>
              </a:rPr>
              <a:pPr>
                <a:defRPr/>
              </a:pPr>
              <a:t>05/11/2019</a:t>
            </a:fld>
            <a:endParaRPr lang="en-CA">
              <a:solidFill>
                <a:srgbClr val="000000"/>
              </a:solidFill>
            </a:endParaRP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766498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C44F6FB4-B7BF-41FC-9000-F3B36A550541}"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764863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FF80F15A-FABB-437F-A69E-F0B7E91AFB6A}"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0887055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9374203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0450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0040594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803781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5472376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8700488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775139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729190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9649032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3830231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137359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4990677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395907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852723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661811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9332547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2660927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906038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139360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488032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1165288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610627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994726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9295220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408436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BAC735D5-6978-450E-866A-54238238C236}"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9050599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CDD653B9-B5DC-48AF-A4C3-6D44D9F939C5}"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168277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B1BC56FA-A4FA-4B46-B882-ADDBDA63AEF7}"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0788025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4BB637FD-8E41-4243-85B0-890A53043224}" type="datetime1">
              <a:rPr lang="en-CA" smtClean="0">
                <a:solidFill>
                  <a:srgbClr val="000000"/>
                </a:solidFill>
              </a:rPr>
              <a:pPr>
                <a:defRPr/>
              </a:pPr>
              <a:t>05/11/2019</a:t>
            </a:fld>
            <a:endParaRPr lang="en-CA">
              <a:solidFill>
                <a:srgbClr val="000000"/>
              </a:solidFill>
            </a:endParaRP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804871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F44C7A5E-A14F-48CD-A010-0332E38060C2}" type="datetime1">
              <a:rPr lang="en-CA" smtClean="0">
                <a:solidFill>
                  <a:srgbClr val="000000"/>
                </a:solidFill>
              </a:rPr>
              <a:pPr>
                <a:defRPr/>
              </a:pPr>
              <a:t>05/11/2019</a:t>
            </a:fld>
            <a:endParaRPr lang="en-CA">
              <a:solidFill>
                <a:srgbClr val="000000"/>
              </a:solidFill>
            </a:endParaRP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1282935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1CB0D4B3-B561-421C-95AE-35685D799751}" type="datetime1">
              <a:rPr lang="en-CA" smtClean="0">
                <a:solidFill>
                  <a:srgbClr val="000000"/>
                </a:solidFill>
              </a:rPr>
              <a:pPr>
                <a:defRPr/>
              </a:pPr>
              <a:t>05/11/2019</a:t>
            </a:fld>
            <a:endParaRPr lang="en-CA">
              <a:solidFill>
                <a:srgbClr val="000000"/>
              </a:solidFill>
            </a:endParaRP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727335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01181239-CFF6-4C53-86BC-699FF70588B9}" type="datetime1">
              <a:rPr lang="en-CA" smtClean="0">
                <a:solidFill>
                  <a:srgbClr val="000000"/>
                </a:solidFill>
              </a:rPr>
              <a:pPr>
                <a:defRPr/>
              </a:pPr>
              <a:t>05/11/2019</a:t>
            </a:fld>
            <a:endParaRPr lang="en-CA">
              <a:solidFill>
                <a:srgbClr val="000000"/>
              </a:solidFill>
            </a:endParaRP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1670092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E7A3A798-7EBD-4844-9884-0890E7766227}" type="datetime1">
              <a:rPr lang="en-CA" smtClean="0">
                <a:solidFill>
                  <a:srgbClr val="000000"/>
                </a:solidFill>
              </a:rPr>
              <a:pPr>
                <a:defRPr/>
              </a:pPr>
              <a:t>05/11/2019</a:t>
            </a:fld>
            <a:endParaRPr lang="en-CA">
              <a:solidFill>
                <a:srgbClr val="000000"/>
              </a:solidFill>
            </a:endParaRP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4128017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50F2766D-5478-43F9-BF6A-1A2911554C94}" type="datetime1">
              <a:rPr lang="en-CA" smtClean="0">
                <a:solidFill>
                  <a:srgbClr val="000000"/>
                </a:solidFill>
              </a:rPr>
              <a:pPr>
                <a:defRPr/>
              </a:pPr>
              <a:t>05/11/2019</a:t>
            </a:fld>
            <a:endParaRPr lang="en-CA">
              <a:solidFill>
                <a:srgbClr val="000000"/>
              </a:solidFill>
            </a:endParaRP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1753846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C44F6FB4-B7BF-41FC-9000-F3B36A550541}"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83815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3000427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fld id="{FF80F15A-FABB-437F-A69E-F0B7E91AFB6A}" type="datetime1">
              <a:rPr lang="en-CA" smtClean="0">
                <a:solidFill>
                  <a:srgbClr val="000000"/>
                </a:solidFill>
              </a:rPr>
              <a:pPr>
                <a:defRPr/>
              </a:pPr>
              <a:t>05/11/2019</a:t>
            </a:fld>
            <a:endParaRPr lang="en-CA">
              <a:solidFill>
                <a:srgbClr val="000000"/>
              </a:solidFill>
            </a:endParaRP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04446772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747630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545590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016393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1746003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6748963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8686537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4288380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6566831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889959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6307996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371896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1335607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0651916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854449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230810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8904575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0901917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8115601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5123728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555041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727900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877153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0630287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9215198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1531253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493677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9631467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0682153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5067083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1727701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1007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Slide Number Placeholder 5">
            <a:extLst>
              <a:ext uri="{FF2B5EF4-FFF2-40B4-BE49-F238E27FC236}"/>
            </a:extLst>
          </p:cNvPr>
          <p:cNvSpPr>
            <a:spLocks noGrp="1"/>
          </p:cNvSpPr>
          <p:nvPr>
            <p:ph type="sldNum" sz="quarter" idx="10"/>
          </p:nvPr>
        </p:nvSpPr>
        <p:spPr/>
        <p:txBody>
          <a:bodyPr/>
          <a:lstStyle>
            <a:lvl1pPr>
              <a:defRPr/>
            </a:lvl1pPr>
          </a:lstStyle>
          <a:p>
            <a:pPr>
              <a:defRPr/>
            </a:pPr>
            <a:fld id="{1EA38677-4219-4CD9-B564-BDC0B8E37420}"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612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1595761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074631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6159753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660012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925591959"/>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90580616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1377691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5672984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3672780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7167924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568454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051092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2929316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8657137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2926739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941352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67789542"/>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2347177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CA"/>
          </a:p>
        </p:txBody>
      </p:sp>
      <p:sp>
        <p:nvSpPr>
          <p:cNvPr id="3" name="Content Placeholder 2"/>
          <p:cNvSpPr>
            <a:spLocks noGrp="1"/>
          </p:cNvSpPr>
          <p:nvPr>
            <p:ph idx="1"/>
          </p:nvPr>
        </p:nvSpPr>
        <p:spPr>
          <a:xfrm>
            <a:off x="457200" y="141277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55508629"/>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533309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000270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217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5166642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61288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3889814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386793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05427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744927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7321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5881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6037930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185977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25422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161030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73561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5363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7CD4C0D1-9E5F-4A49-A830-91190D237CFF}" type="datetimeFigureOut">
              <a:rPr lang="en-CA">
                <a:solidFill>
                  <a:prstClr val="black">
                    <a:tint val="75000"/>
                  </a:prstClr>
                </a:solidFill>
              </a:rPr>
              <a:pPr>
                <a:defRPr/>
              </a:pPr>
              <a:t>05/11/2019</a:t>
            </a:fld>
            <a:endParaRPr lang="en-CA">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3DF62F3-5302-4825-AE9A-7E323ABD449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5108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964802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581737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137605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835592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0340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9929021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37638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07902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23138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3650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992852DC-FD87-445D-9364-A1786762755D}" type="datetimeFigureOut">
              <a:rPr lang="en-CA">
                <a:solidFill>
                  <a:prstClr val="black">
                    <a:tint val="75000"/>
                  </a:prstClr>
                </a:solidFill>
              </a:rPr>
              <a:pPr>
                <a:defRPr/>
              </a:pPr>
              <a:t>05/11/2019</a:t>
            </a:fld>
            <a:endParaRPr lang="en-CA">
              <a:solidFill>
                <a:prstClr val="black">
                  <a:tint val="75000"/>
                </a:prstClr>
              </a:solidFill>
            </a:endParaRP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35FA398-3FAC-4B35-AC36-B030CE2A084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14509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50204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584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82100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47784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41928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31984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472704-9139-4DD6-AF73-9CDBFF8DF75D}"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5FAE947-73B8-4896-BC39-E9922D79C9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98074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024218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219838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6869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2F833730-CC3A-48DB-9053-B9B8E8CB3CE5}" type="datetimeFigureOut">
              <a:rPr lang="en-CA">
                <a:solidFill>
                  <a:prstClr val="black">
                    <a:tint val="75000"/>
                  </a:prstClr>
                </a:solidFill>
              </a:rPr>
              <a:pPr>
                <a:defRPr/>
              </a:pPr>
              <a:t>05/11/2019</a:t>
            </a:fld>
            <a:endParaRPr lang="en-CA">
              <a:solidFill>
                <a:prstClr val="black">
                  <a:tint val="75000"/>
                </a:prstClr>
              </a:solidFill>
            </a:endParaRPr>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745E40E2-DF55-42ED-A5BB-AE80B093407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2102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33169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00983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531172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67971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952214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270634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985629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613041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96548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22632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A40C917E-D58C-49BF-A9C5-434DF5AC3825}" type="datetimeFigureOut">
              <a:rPr lang="en-CA">
                <a:solidFill>
                  <a:prstClr val="black">
                    <a:tint val="75000"/>
                  </a:prstClr>
                </a:solidFill>
              </a:rPr>
              <a:pPr>
                <a:defRPr/>
              </a:pPr>
              <a:t>05/11/2019</a:t>
            </a:fld>
            <a:endParaRPr lang="en-CA">
              <a:solidFill>
                <a:prstClr val="black">
                  <a:tint val="75000"/>
                </a:prstClr>
              </a:solidFill>
            </a:endParaRPr>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F52A38B3-A6DE-4D8B-968C-DC89FC53B17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32910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929534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94175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202470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83473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0396202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6208391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734213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865054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6474672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142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C45800F6-3995-40F4-8B68-918C65A3C55E}" type="datetimeFigureOut">
              <a:rPr lang="en-CA">
                <a:solidFill>
                  <a:prstClr val="black">
                    <a:tint val="75000"/>
                  </a:prstClr>
                </a:solidFill>
              </a:rPr>
              <a:pPr>
                <a:defRPr/>
              </a:pPr>
              <a:t>05/11/2019</a:t>
            </a:fld>
            <a:endParaRPr lang="en-CA">
              <a:solidFill>
                <a:prstClr val="black">
                  <a:tint val="75000"/>
                </a:prstClr>
              </a:solidFill>
            </a:endParaRPr>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6C0F297F-DCE2-43E7-B36E-1DB8423B7E2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907383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428911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7750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532355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031633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712967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964327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859733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765723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655095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2782952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69957488-8311-4328-A9F3-B67EB1F3CEFB}" type="datetimeFigureOut">
              <a:rPr lang="en-CA">
                <a:solidFill>
                  <a:prstClr val="black">
                    <a:tint val="75000"/>
                  </a:prstClr>
                </a:solidFill>
              </a:rPr>
              <a:pPr>
                <a:defRPr/>
              </a:pPr>
              <a:t>05/11/2019</a:t>
            </a:fld>
            <a:endParaRPr lang="en-CA">
              <a:solidFill>
                <a:prstClr val="black">
                  <a:tint val="75000"/>
                </a:prstClr>
              </a:solidFill>
            </a:endParaRP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5CE47F11-C3F1-40AC-80E3-DBADC2D3EAF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7918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1ADF9A3E-325C-40C0-930F-D03AF65FB2B3}" type="datetimeFigureOut">
              <a:rPr lang="en-CA">
                <a:solidFill>
                  <a:prstClr val="black">
                    <a:tint val="75000"/>
                  </a:prstClr>
                </a:solidFill>
              </a:rPr>
              <a:pPr>
                <a:defRPr/>
              </a:pPr>
              <a:t>05/11/2019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4D9D6C-B0A1-4F2E-BB17-C3387A3EFA8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96178207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srgbClr val="000000"/>
                </a:solidFill>
              </a:rPr>
              <a:pPr/>
              <a:t>05/11/2019</a:t>
            </a:fld>
            <a:endParaRPr lang="en-CA">
              <a:solidFill>
                <a:srgbClr val="000000"/>
              </a:solidFill>
            </a:endParaRPr>
          </a:p>
        </p:txBody>
      </p:sp>
      <p:sp>
        <p:nvSpPr>
          <p:cNvPr id="5" name="Footer Placeholder 4"/>
          <p:cNvSpPr>
            <a:spLocks noGrp="1"/>
          </p:cNvSpPr>
          <p:nvPr>
            <p:ph type="ftr" sz="quarter" idx="11"/>
          </p:nvPr>
        </p:nvSpPr>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22299520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8710111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F978AC8-583D-4246-87FF-94E7A2E47E46}"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9797161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0" indent="0">
              <a:defRPr/>
            </a:lvl1pPr>
            <a:lvl2pPr marL="444500" indent="17463">
              <a:defRPr/>
            </a:lvl2pPr>
            <a:lvl3pPr marL="896938" indent="15875">
              <a:defRPr/>
            </a:lvl3pPr>
            <a:lvl4pPr marL="1258888" indent="0">
              <a:defRPr/>
            </a:lvl4pPr>
            <a:lvl5pPr marL="17033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125C6D3E-F5F0-4E32-8DB8-52C53B6B6254}"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2221066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AD2F3E93-315E-4701-B18A-3B45212843E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3994204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1295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53B35FE-464E-45C8-B252-D2205E819BD1}"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1043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66E9898-0DA2-4A1E-90A8-5C0288BA39E8}" type="slidenum">
              <a:rPr lang="en-US">
                <a:solidFill>
                  <a:srgbClr val="000000"/>
                </a:solidFill>
              </a:rPr>
              <a:pPr>
                <a:defRPr/>
              </a:pPr>
              <a:t>‹#›</a:t>
            </a:fld>
            <a:endParaRPr lang="en-US">
              <a:solidFill>
                <a:srgbClr val="000000"/>
              </a:solidFill>
            </a:endParaRPr>
          </a:p>
        </p:txBody>
      </p:sp>
      <p:sp>
        <p:nvSpPr>
          <p:cNvPr id="8"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9"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108886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2DC84BA-CBA4-485F-A3AC-A51ACD3AFE6C}" type="slidenum">
              <a:rPr lang="en-US">
                <a:solidFill>
                  <a:srgbClr val="000000"/>
                </a:solidFill>
              </a:rPr>
              <a:pPr>
                <a:defRPr/>
              </a:pPr>
              <a:t>‹#›</a:t>
            </a:fld>
            <a:endParaRPr lang="en-US">
              <a:solidFill>
                <a:srgbClr val="000000"/>
              </a:solidFill>
            </a:endParaRPr>
          </a:p>
        </p:txBody>
      </p:sp>
      <p:sp>
        <p:nvSpPr>
          <p:cNvPr id="4"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5"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9299002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F8B800F1-25C4-41DF-BF38-237051DE1B93}" type="slidenum">
              <a:rPr lang="en-US">
                <a:solidFill>
                  <a:srgbClr val="000000"/>
                </a:solidFill>
              </a:rPr>
              <a:pPr>
                <a:defRPr/>
              </a:pPr>
              <a:t>‹#›</a:t>
            </a:fld>
            <a:endParaRPr lang="en-US">
              <a:solidFill>
                <a:srgbClr val="000000"/>
              </a:solidFill>
            </a:endParaRPr>
          </a:p>
        </p:txBody>
      </p:sp>
      <p:sp>
        <p:nvSpPr>
          <p:cNvPr id="3"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4"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8191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72BA6C40-E65B-427C-A0BC-A2B6540A83C1}" type="datetimeFigureOut">
              <a:rPr lang="en-CA">
                <a:solidFill>
                  <a:prstClr val="black">
                    <a:tint val="75000"/>
                  </a:prstClr>
                </a:solidFill>
              </a:rPr>
              <a:pPr>
                <a:defRPr/>
              </a:pPr>
              <a:t>05/11/2019</a:t>
            </a:fld>
            <a:endParaRPr lang="en-CA">
              <a:solidFill>
                <a:prstClr val="black">
                  <a:tint val="75000"/>
                </a:prstClr>
              </a:solidFill>
            </a:endParaRP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A951D1DA-5CFE-4664-8829-34F62632482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076597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D3C5A60F-03CB-45DA-AAEE-8CCC9CC83D44}"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171272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EC7A727A-AE63-45A8-96C1-33B223C69D16}" type="slidenum">
              <a:rPr lang="en-US">
                <a:solidFill>
                  <a:srgbClr val="000000"/>
                </a:solidFill>
              </a:rPr>
              <a:pPr>
                <a:defRPr/>
              </a:pPr>
              <a:t>‹#›</a:t>
            </a:fld>
            <a:endParaRPr lang="en-US">
              <a:solidFill>
                <a:srgbClr val="000000"/>
              </a:solidFill>
            </a:endParaRPr>
          </a:p>
        </p:txBody>
      </p:sp>
      <p:sp>
        <p:nvSpPr>
          <p:cNvPr id="6"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7"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069743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6D03883C-FE5B-4E6B-BA81-AD423105B2B7}"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2374352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0"/>
            <a:ext cx="1790700" cy="5943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914400" y="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extLst>
          </p:cNvPr>
          <p:cNvSpPr>
            <a:spLocks noGrp="1" noChangeArrowheads="1"/>
          </p:cNvSpPr>
          <p:nvPr>
            <p:ph type="sldNum" sz="quarter" idx="10"/>
          </p:nvPr>
        </p:nvSpPr>
        <p:spPr>
          <a:ln/>
        </p:spPr>
        <p:txBody>
          <a:bodyPr/>
          <a:lstStyle>
            <a:lvl1pPr>
              <a:defRPr/>
            </a:lvl1pPr>
          </a:lstStyle>
          <a:p>
            <a:pPr>
              <a:defRPr/>
            </a:pPr>
            <a:fld id="{8A342FCD-A5A4-484F-8761-2FC0FF72694C}" type="slidenum">
              <a:rPr lang="en-US">
                <a:solidFill>
                  <a:srgbClr val="000000"/>
                </a:solidFill>
              </a:rPr>
              <a:pPr>
                <a:defRPr/>
              </a:pPr>
              <a:t>‹#›</a:t>
            </a:fld>
            <a:endParaRPr lang="en-US">
              <a:solidFill>
                <a:srgbClr val="000000"/>
              </a:solidFill>
            </a:endParaRPr>
          </a:p>
        </p:txBody>
      </p:sp>
      <p:sp>
        <p:nvSpPr>
          <p:cNvPr id="5" name="Rectangle 7">
            <a:extLst>
              <a:ext uri="{FF2B5EF4-FFF2-40B4-BE49-F238E27FC236}"/>
            </a:extLst>
          </p:cNvPr>
          <p:cNvSpPr>
            <a:spLocks noGrp="1" noChangeArrowheads="1"/>
          </p:cNvSpPr>
          <p:nvPr>
            <p:ph type="dt" sz="half" idx="11"/>
          </p:nvPr>
        </p:nvSpPr>
        <p:spPr>
          <a:ln/>
        </p:spPr>
        <p:txBody>
          <a:bodyPr/>
          <a:lstStyle>
            <a:lvl1pPr>
              <a:defRPr/>
            </a:lvl1pPr>
          </a:lstStyle>
          <a:p>
            <a:pPr>
              <a:defRPr/>
            </a:pPr>
            <a:r>
              <a:rPr lang="en-CA">
                <a:solidFill>
                  <a:srgbClr val="000000"/>
                </a:solidFill>
              </a:rPr>
              <a:t>Annex B</a:t>
            </a:r>
          </a:p>
        </p:txBody>
      </p:sp>
      <p:sp>
        <p:nvSpPr>
          <p:cNvPr id="6" name="Rectangle 8">
            <a:extLst>
              <a:ext uri="{FF2B5EF4-FFF2-40B4-BE49-F238E27FC236}"/>
            </a:extLst>
          </p:cNvPr>
          <p:cNvSpPr>
            <a:spLocks noGrp="1" noChangeArrowheads="1"/>
          </p:cNvSpPr>
          <p:nvPr>
            <p:ph type="ftr" sz="quarter" idx="12"/>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6045902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3227429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CA"/>
          </a:p>
        </p:txBody>
      </p:sp>
      <p:sp>
        <p:nvSpPr>
          <p:cNvPr id="3" name="Content Placeholder 2"/>
          <p:cNvSpPr>
            <a:spLocks noGrp="1"/>
          </p:cNvSpPr>
          <p:nvPr>
            <p:ph idx="1"/>
          </p:nvPr>
        </p:nvSpPr>
        <p:spPr>
          <a:xfrm>
            <a:off x="457200" y="141277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2449457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56179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99645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743664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0766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6.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6.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6.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2.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17" Type="http://schemas.openxmlformats.org/officeDocument/2006/relationships/image" Target="../media/image6.jpeg"/><Relationship Id="rId2" Type="http://schemas.openxmlformats.org/officeDocument/2006/relationships/slideLayout" Target="../slideLayouts/slideLayout128.xml"/><Relationship Id="rId16" Type="http://schemas.openxmlformats.org/officeDocument/2006/relationships/image" Target="../media/image5.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4.jpe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2.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17" Type="http://schemas.openxmlformats.org/officeDocument/2006/relationships/image" Target="../media/image6.jpeg"/><Relationship Id="rId2" Type="http://schemas.openxmlformats.org/officeDocument/2006/relationships/slideLayout" Target="../slideLayouts/slideLayout139.xml"/><Relationship Id="rId16" Type="http://schemas.openxmlformats.org/officeDocument/2006/relationships/image" Target="../media/image5.jpe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4.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2.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17" Type="http://schemas.openxmlformats.org/officeDocument/2006/relationships/image" Target="../media/image6.jpeg"/><Relationship Id="rId2" Type="http://schemas.openxmlformats.org/officeDocument/2006/relationships/slideLayout" Target="../slideLayouts/slideLayout150.xml"/><Relationship Id="rId16" Type="http://schemas.openxmlformats.org/officeDocument/2006/relationships/image" Target="../media/image5.jpe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4.jpeg"/><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2.jpe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17" Type="http://schemas.openxmlformats.org/officeDocument/2006/relationships/image" Target="../media/image6.jpeg"/><Relationship Id="rId2" Type="http://schemas.openxmlformats.org/officeDocument/2006/relationships/slideLayout" Target="../slideLayouts/slideLayout161.xml"/><Relationship Id="rId16" Type="http://schemas.openxmlformats.org/officeDocument/2006/relationships/image" Target="../media/image5.jpe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image" Target="../media/image4.jpeg"/><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2.jpe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17" Type="http://schemas.openxmlformats.org/officeDocument/2006/relationships/image" Target="../media/image6.jpeg"/><Relationship Id="rId2" Type="http://schemas.openxmlformats.org/officeDocument/2006/relationships/slideLayout" Target="../slideLayouts/slideLayout172.xml"/><Relationship Id="rId16" Type="http://schemas.openxmlformats.org/officeDocument/2006/relationships/image" Target="../media/image5.jpeg"/><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image" Target="../media/image4.jpeg"/><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2.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8.xml"/><Relationship Id="rId17" Type="http://schemas.openxmlformats.org/officeDocument/2006/relationships/image" Target="../media/image6.jpeg"/><Relationship Id="rId2" Type="http://schemas.openxmlformats.org/officeDocument/2006/relationships/slideLayout" Target="../slideLayouts/slideLayout183.xml"/><Relationship Id="rId16" Type="http://schemas.openxmlformats.org/officeDocument/2006/relationships/image" Target="../media/image5.jpeg"/><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image" Target="../media/image4.jpeg"/><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17" Type="http://schemas.openxmlformats.org/officeDocument/2006/relationships/image" Target="../media/image6.jpeg"/><Relationship Id="rId2" Type="http://schemas.openxmlformats.org/officeDocument/2006/relationships/slideLayout" Target="../slideLayouts/slideLayout194.xml"/><Relationship Id="rId16" Type="http://schemas.openxmlformats.org/officeDocument/2006/relationships/image" Target="../media/image5.jpeg"/><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4.jpe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6.jpeg"/><Relationship Id="rId2" Type="http://schemas.openxmlformats.org/officeDocument/2006/relationships/slideLayout" Target="../slideLayouts/slideLayout15.xml"/><Relationship Id="rId16"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2.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17" Type="http://schemas.openxmlformats.org/officeDocument/2006/relationships/image" Target="../media/image6.jpeg"/><Relationship Id="rId2" Type="http://schemas.openxmlformats.org/officeDocument/2006/relationships/slideLayout" Target="../slideLayouts/slideLayout205.xml"/><Relationship Id="rId16" Type="http://schemas.openxmlformats.org/officeDocument/2006/relationships/image" Target="../media/image5.jpeg"/><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image" Target="../media/image4.jpeg"/><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6.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6.jpeg"/><Relationship Id="rId2" Type="http://schemas.openxmlformats.org/officeDocument/2006/relationships/slideLayout" Target="../slideLayouts/slideLayout26.xml"/><Relationship Id="rId16"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6.jpeg"/><Relationship Id="rId2" Type="http://schemas.openxmlformats.org/officeDocument/2006/relationships/slideLayout" Target="../slideLayouts/slideLayout48.xml"/><Relationship Id="rId16" Type="http://schemas.openxmlformats.org/officeDocument/2006/relationships/image" Target="../media/image5.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6.jpeg"/><Relationship Id="rId2" Type="http://schemas.openxmlformats.org/officeDocument/2006/relationships/slideLayout" Target="../slideLayouts/slideLayout59.xml"/><Relationship Id="rId16" Type="http://schemas.openxmlformats.org/officeDocument/2006/relationships/image" Target="../media/image5.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17" Type="http://schemas.openxmlformats.org/officeDocument/2006/relationships/image" Target="../media/image6.jpeg"/><Relationship Id="rId2" Type="http://schemas.openxmlformats.org/officeDocument/2006/relationships/slideLayout" Target="../slideLayouts/slideLayout70.xml"/><Relationship Id="rId16" Type="http://schemas.openxmlformats.org/officeDocument/2006/relationships/image" Target="../media/image5.jpe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4.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82.xml"/><Relationship Id="rId7" Type="http://schemas.openxmlformats.org/officeDocument/2006/relationships/image" Target="../media/image4.jpe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8.xml"/><Relationship Id="rId9"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2.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17" Type="http://schemas.openxmlformats.org/officeDocument/2006/relationships/image" Target="../media/image6.jpeg"/><Relationship Id="rId2" Type="http://schemas.openxmlformats.org/officeDocument/2006/relationships/slideLayout" Target="../slideLayouts/slideLayout84.xml"/><Relationship Id="rId16" Type="http://schemas.openxmlformats.org/officeDocument/2006/relationships/image" Target="../media/image5.jpe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4.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a:extLst>
              <a:ext uri="{FF2B5EF4-FFF2-40B4-BE49-F238E27FC236}"/>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1255A57D-2EE7-430A-9550-671926A21E18}" type="datetimeFigureOut">
              <a:rPr lang="en-CA" b="1">
                <a:solidFill>
                  <a:prstClr val="black">
                    <a:tint val="75000"/>
                  </a:prstClr>
                </a:solidFill>
                <a:latin typeface="Arial" pitchFamily="34" charset="0"/>
                <a:ea typeface="ＭＳ Ｐゴシック" pitchFamily="34" charset="-128"/>
              </a:rPr>
              <a:pPr eaLnBrk="0" fontAlgn="base" hangingPunct="0">
                <a:spcBef>
                  <a:spcPct val="0"/>
                </a:spcBef>
                <a:spcAft>
                  <a:spcPct val="0"/>
                </a:spcAft>
                <a:defRPr/>
              </a:pPr>
              <a:t>05/11/2019</a:t>
            </a:fld>
            <a:endParaRPr lang="en-CA" b="1">
              <a:solidFill>
                <a:prstClr val="black">
                  <a:tint val="75000"/>
                </a:prstClr>
              </a:solidFill>
              <a:latin typeface="Arial" pitchFamily="34" charset="0"/>
              <a:ea typeface="ＭＳ Ｐゴシック" pitchFamily="34" charset="-128"/>
            </a:endParaRPr>
          </a:p>
        </p:txBody>
      </p:sp>
      <p:sp>
        <p:nvSpPr>
          <p:cNvPr id="5" name="Footer Placeholder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CA" b="1">
              <a:solidFill>
                <a:prstClr val="black">
                  <a:tint val="75000"/>
                </a:prstClr>
              </a:solidFill>
              <a:latin typeface="Arial" pitchFamily="34" charset="0"/>
              <a:ea typeface="ＭＳ Ｐゴシック" pitchFamily="34" charset="-128"/>
            </a:endParaRPr>
          </a:p>
        </p:txBody>
      </p:sp>
      <p:sp>
        <p:nvSpPr>
          <p:cNvPr id="6" name="Slide Number Placeholder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354D117B-F0AE-4033-9B07-C8A1E46803D7}" type="slidenum">
              <a:rPr lang="en-CA" b="1">
                <a:solidFill>
                  <a:prstClr val="black">
                    <a:tint val="75000"/>
                  </a:prstClr>
                </a:solidFill>
                <a:latin typeface="Arial" pitchFamily="34" charset="0"/>
                <a:ea typeface="ＭＳ Ｐゴシック" pitchFamily="34" charset="-128"/>
              </a:rPr>
              <a:pPr eaLnBrk="0" fontAlgn="base" hangingPunct="0">
                <a:spcBef>
                  <a:spcPct val="0"/>
                </a:spcBef>
                <a:spcAft>
                  <a:spcPct val="0"/>
                </a:spcAft>
                <a:defRPr/>
              </a:pPr>
              <a:t>‹#›</a:t>
            </a:fld>
            <a:endParaRPr lang="en-CA" b="1">
              <a:solidFill>
                <a:prstClr val="black">
                  <a:tint val="75000"/>
                </a:prstClr>
              </a:solidFill>
              <a:latin typeface="Arial" pitchFamily="34" charset="0"/>
              <a:ea typeface="ＭＳ Ｐゴシック" pitchFamily="34" charset="-128"/>
            </a:endParaRPr>
          </a:p>
        </p:txBody>
      </p:sp>
      <p:pic>
        <p:nvPicPr>
          <p:cNvPr id="1031" name="Picture 7"/>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4806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13905-C7FC-4DFF-A1CF-41579C332CD6}" type="datetimeFigureOut">
              <a:rPr lang="en-CA" smtClean="0">
                <a:solidFill>
                  <a:prstClr val="black">
                    <a:tint val="75000"/>
                  </a:prstClr>
                </a:solidFill>
                <a:ea typeface="ＭＳ Ｐゴシック" pitchFamily="34" charset="-128"/>
              </a:rPr>
              <a:pPr/>
              <a:t>05/11/2019</a:t>
            </a:fld>
            <a:endParaRPr lang="en-CA">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9BD08-FD2C-46F8-B0E6-C24DCD06D96B}" type="slidenum">
              <a:rPr lang="en-CA" smtClean="0">
                <a:solidFill>
                  <a:prstClr val="black">
                    <a:tint val="75000"/>
                  </a:prstClr>
                </a:solidFill>
                <a:ea typeface="ＭＳ Ｐゴシック" pitchFamily="34" charset="-128"/>
              </a:rPr>
              <a:pPr/>
              <a:t>‹#›</a:t>
            </a:fld>
            <a:endParaRPr lang="en-CA">
              <a:solidFill>
                <a:prstClr val="black">
                  <a:tint val="75000"/>
                </a:prstClr>
              </a:solidFill>
              <a:ea typeface="ＭＳ Ｐゴシック" pitchFamily="34" charset="-128"/>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576" y="0"/>
            <a:ext cx="9144000" cy="6858000"/>
          </a:xfrm>
          <a:prstGeom prst="rect">
            <a:avLst/>
          </a:prstGeom>
        </p:spPr>
      </p:pic>
    </p:spTree>
    <p:extLst>
      <p:ext uri="{BB962C8B-B14F-4D97-AF65-F5344CB8AC3E}">
        <p14:creationId xmlns:p14="http://schemas.microsoft.com/office/powerpoint/2010/main" val="106904699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576" y="0"/>
            <a:ext cx="9144000" cy="6858000"/>
          </a:xfrm>
          <a:prstGeom prst="rect">
            <a:avLst/>
          </a:prstGeom>
        </p:spPr>
      </p:pic>
    </p:spTree>
    <p:extLst>
      <p:ext uri="{BB962C8B-B14F-4D97-AF65-F5344CB8AC3E}">
        <p14:creationId xmlns:p14="http://schemas.microsoft.com/office/powerpoint/2010/main" val="222336979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1F84D-5C0D-4A1B-87A3-B2A5EC986D0A}" type="datetime1">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576" y="0"/>
            <a:ext cx="9144000" cy="6858000"/>
          </a:xfrm>
          <a:prstGeom prst="rect">
            <a:avLst/>
          </a:prstGeom>
        </p:spPr>
      </p:pic>
    </p:spTree>
    <p:extLst>
      <p:ext uri="{BB962C8B-B14F-4D97-AF65-F5344CB8AC3E}">
        <p14:creationId xmlns:p14="http://schemas.microsoft.com/office/powerpoint/2010/main" val="392555095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fld id="{E86FABF3-C788-49DC-B5AA-0B8970E3A75C}" type="datetime1">
              <a:rPr lang="en-CA" b="1" smtClean="0">
                <a:solidFill>
                  <a:srgbClr val="000000"/>
                </a:solidFill>
              </a:rPr>
              <a:pPr eaLnBrk="0" fontAlgn="base" hangingPunct="0">
                <a:spcBef>
                  <a:spcPct val="0"/>
                </a:spcBef>
                <a:spcAft>
                  <a:spcPct val="0"/>
                </a:spcAft>
                <a:defRPr/>
              </a:pPr>
              <a:t>05/11/2019</a:t>
            </a:fld>
            <a:endParaRPr lang="en-CA" b="1">
              <a:solidFill>
                <a:srgbClr val="000000"/>
              </a:solidFill>
            </a:endParaRP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25938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45299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62608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fld id="{E86FABF3-C788-49DC-B5AA-0B8970E3A75C}" type="datetime1">
              <a:rPr lang="en-CA" b="1" smtClean="0">
                <a:solidFill>
                  <a:srgbClr val="000000"/>
                </a:solidFill>
              </a:rPr>
              <a:pPr eaLnBrk="0" fontAlgn="base" hangingPunct="0">
                <a:spcBef>
                  <a:spcPct val="0"/>
                </a:spcBef>
                <a:spcAft>
                  <a:spcPct val="0"/>
                </a:spcAft>
                <a:defRPr/>
              </a:pPr>
              <a:t>05/11/2019</a:t>
            </a:fld>
            <a:endParaRPr lang="en-CA" b="1">
              <a:solidFill>
                <a:srgbClr val="000000"/>
              </a:solidFill>
            </a:endParaRP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191863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6429802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552517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6599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075286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17766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13905-C7FC-4DFF-A1CF-41579C332CD6}" type="datetimeFigureOut">
              <a:rPr lang="en-CA" smtClean="0">
                <a:solidFill>
                  <a:prstClr val="black">
                    <a:tint val="75000"/>
                  </a:prstClr>
                </a:solidFill>
              </a:rPr>
              <a:pPr/>
              <a:t>05/11/2019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9BD08-FD2C-46F8-B0E6-C24DCD06D96B}"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576" y="0"/>
            <a:ext cx="9144000" cy="6858000"/>
          </a:xfrm>
          <a:prstGeom prst="rect">
            <a:avLst/>
          </a:prstGeom>
        </p:spPr>
      </p:pic>
    </p:spTree>
    <p:extLst>
      <p:ext uri="{BB962C8B-B14F-4D97-AF65-F5344CB8AC3E}">
        <p14:creationId xmlns:p14="http://schemas.microsoft.com/office/powerpoint/2010/main" val="160451855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62179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9F472704-9139-4DD6-AF73-9CDBFF8DF75D}" type="datetimeFigureOut">
              <a:rPr lang="en-CA" b="1" smtClean="0">
                <a:solidFill>
                  <a:prstClr val="black">
                    <a:tint val="75000"/>
                  </a:prstClr>
                </a:solidFill>
                <a:latin typeface="Arial" pitchFamily="34" charset="0"/>
                <a:ea typeface="ＭＳ Ｐゴシック" pitchFamily="34" charset="-128"/>
              </a:rPr>
              <a:pPr eaLnBrk="0" fontAlgn="base" hangingPunct="0">
                <a:spcBef>
                  <a:spcPct val="0"/>
                </a:spcBef>
                <a:spcAft>
                  <a:spcPct val="0"/>
                </a:spcAft>
              </a:pPr>
              <a:t>05/11/2019</a:t>
            </a:fld>
            <a:endParaRPr lang="en-CA" b="1">
              <a:solidFill>
                <a:prstClr val="black">
                  <a:tint val="75000"/>
                </a:prstClr>
              </a:solidFill>
              <a:latin typeface="Arial" pitchFamily="34" charset="0"/>
              <a:ea typeface="ＭＳ Ｐゴシック"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CA" b="1">
              <a:solidFill>
                <a:prstClr val="black">
                  <a:tint val="75000"/>
                </a:prstClr>
              </a:solidFill>
              <a:latin typeface="Arial" pitchFamily="34" charset="0"/>
              <a:ea typeface="ＭＳ Ｐゴシック" pitchFamily="34" charset="-128"/>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E5FAE947-73B8-4896-BC39-E9922D79C92B}" type="slidenum">
              <a:rPr lang="en-CA" b="1" smtClean="0">
                <a:solidFill>
                  <a:prstClr val="black">
                    <a:tint val="75000"/>
                  </a:prstClr>
                </a:solidFill>
                <a:latin typeface="Arial" pitchFamily="34" charset="0"/>
                <a:ea typeface="ＭＳ Ｐゴシック" pitchFamily="34" charset="-128"/>
              </a:rPr>
              <a:pPr eaLnBrk="0" fontAlgn="base" hangingPunct="0">
                <a:spcBef>
                  <a:spcPct val="0"/>
                </a:spcBef>
                <a:spcAft>
                  <a:spcPct val="0"/>
                </a:spcAft>
              </a:pPr>
              <a:t>‹#›</a:t>
            </a:fld>
            <a:endParaRPr lang="en-CA" b="1">
              <a:solidFill>
                <a:prstClr val="black">
                  <a:tint val="75000"/>
                </a:prstClr>
              </a:solidFill>
              <a:latin typeface="Arial" pitchFamily="34" charset="0"/>
              <a:ea typeface="ＭＳ Ｐゴシック" pitchFamily="34" charset="-128"/>
            </a:endParaRPr>
          </a:p>
        </p:txBody>
      </p:sp>
    </p:spTree>
    <p:extLst>
      <p:ext uri="{BB962C8B-B14F-4D97-AF65-F5344CB8AC3E}">
        <p14:creationId xmlns:p14="http://schemas.microsoft.com/office/powerpoint/2010/main" val="28500898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3818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86457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66915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a:defRPr/>
            </a:pPr>
            <a:fld id="{A87336DF-9CEC-4F52-BC7C-6952A9CBB411}" type="slidenum">
              <a:rPr lang="en-US">
                <a:solidFill>
                  <a:srgbClr val="000000"/>
                </a:solidFill>
              </a:rPr>
              <a:pPr>
                <a:defRPr/>
              </a:pPr>
              <a:t>‹#›</a:t>
            </a:fld>
            <a:endParaRPr lang="en-US">
              <a:solidFill>
                <a:srgbClr val="000000"/>
              </a:solidFill>
            </a:endParaRPr>
          </a:p>
        </p:txBody>
      </p:sp>
      <p:sp>
        <p:nvSpPr>
          <p:cNvPr id="2054" name="Line 11"/>
          <p:cNvSpPr>
            <a:spLocks noChangeShapeType="1"/>
          </p:cNvSpPr>
          <p:nvPr/>
        </p:nvSpPr>
        <p:spPr bwMode="auto">
          <a:xfrm>
            <a:off x="533400" y="990600"/>
            <a:ext cx="8148638"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CA">
              <a:solidFill>
                <a:srgbClr val="000000"/>
              </a:solidFill>
            </a:endParaRPr>
          </a:p>
        </p:txBody>
      </p:sp>
      <p:sp>
        <p:nvSpPr>
          <p:cNvPr id="1013767" name="Rectangle 7"/>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r>
              <a:rPr lang="en-CA">
                <a:solidFill>
                  <a:srgbClr val="000000"/>
                </a:solidFill>
              </a:rPr>
              <a:t>Annex B</a:t>
            </a:r>
          </a:p>
        </p:txBody>
      </p:sp>
      <p:sp>
        <p:nvSpPr>
          <p:cNvPr id="1013768" name="Rectangle 8"/>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CA">
              <a:solidFill>
                <a:srgbClr val="000000"/>
              </a:solidFill>
            </a:endParaRPr>
          </a:p>
        </p:txBody>
      </p:sp>
      <p:pic>
        <p:nvPicPr>
          <p:cNvPr id="2057" name="Picture 14" descr="CFB Bord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3"/>
          <p:cNvSpPr txBox="1">
            <a:spLocks noGrp="1"/>
          </p:cNvSpPr>
          <p:nvPr/>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spcBef>
                <a:spcPct val="20000"/>
              </a:spcBef>
              <a:buClr>
                <a:srgbClr val="99CC00"/>
              </a:buClr>
              <a:buSzPct val="90000"/>
              <a:buFont typeface="Wingdings" pitchFamily="2" charset="2"/>
              <a:buNone/>
              <a:defRPr/>
            </a:pPr>
            <a:endParaRPr lang="en-US" sz="500" dirty="0" smtClean="0">
              <a:solidFill>
                <a:srgbClr val="4A2500"/>
              </a:solidFill>
              <a:latin typeface="Times New Roman" pitchFamily="18" charset="0"/>
            </a:endParaRPr>
          </a:p>
          <a:p>
            <a:pPr>
              <a:spcBef>
                <a:spcPct val="20000"/>
              </a:spcBef>
              <a:buClr>
                <a:srgbClr val="99CC00"/>
              </a:buClr>
              <a:buSzPct val="90000"/>
              <a:buFont typeface="Wingdings" pitchFamily="2" charset="2"/>
              <a:buNone/>
              <a:defRPr/>
            </a:pPr>
            <a:endParaRPr lang="en-CA" sz="500" dirty="0" smtClean="0">
              <a:solidFill>
                <a:srgbClr val="4A2500"/>
              </a:solidFill>
              <a:latin typeface="Times New Roman" pitchFamily="18" charset="0"/>
            </a:endParaRPr>
          </a:p>
        </p:txBody>
      </p:sp>
      <p:pic>
        <p:nvPicPr>
          <p:cNvPr id="2" name="Picture 1"/>
          <p:cNvPicPr>
            <a:picLocks noChangeAspect="1"/>
          </p:cNvPicPr>
          <p:nvPr/>
        </p:nvPicPr>
        <p:blipFill>
          <a:blip r:embed="rId8"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76" y="0"/>
            <a:ext cx="9144000" cy="6858000"/>
          </a:xfrm>
          <a:prstGeom prst="rect">
            <a:avLst/>
          </a:prstGeom>
        </p:spPr>
      </p:pic>
    </p:spTree>
    <p:extLst>
      <p:ext uri="{BB962C8B-B14F-4D97-AF65-F5344CB8AC3E}">
        <p14:creationId xmlns:p14="http://schemas.microsoft.com/office/powerpoint/2010/main" val="192327005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6" descr="4752_ppt_int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231313" cy="6924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0"/>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914400" y="1295400"/>
            <a:ext cx="7162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                                                                                                    </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a:extLst>
              <a:ext uri="{FF2B5EF4-FFF2-40B4-BE49-F238E27FC236}"/>
            </a:extLst>
          </p:cNvPr>
          <p:cNvSpPr>
            <a:spLocks noGrp="1" noChangeArrowheads="1"/>
          </p:cNvSpPr>
          <p:nvPr>
            <p:ph type="sldNum" sz="quarter" idx="4"/>
          </p:nvPr>
        </p:nvSpPr>
        <p:spPr bwMode="auto">
          <a:xfrm>
            <a:off x="6934200" y="653415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mn-ea"/>
              </a:defRPr>
            </a:lvl1pPr>
          </a:lstStyle>
          <a:p>
            <a:pPr fontAlgn="base">
              <a:spcBef>
                <a:spcPct val="0"/>
              </a:spcBef>
              <a:spcAft>
                <a:spcPct val="0"/>
              </a:spcAft>
              <a:defRPr/>
            </a:pPr>
            <a:fld id="{352DC021-067E-42B8-B976-639B25083C7A}" type="slidenum">
              <a:rPr lang="en-US" b="1">
                <a:solidFill>
                  <a:srgbClr val="000000"/>
                </a:solidFill>
              </a:rPr>
              <a:pPr fontAlgn="base">
                <a:spcBef>
                  <a:spcPct val="0"/>
                </a:spcBef>
                <a:spcAft>
                  <a:spcPct val="0"/>
                </a:spcAft>
                <a:defRPr/>
              </a:pPr>
              <a:t>‹#›</a:t>
            </a:fld>
            <a:endParaRPr lang="en-US" b="1">
              <a:solidFill>
                <a:srgbClr val="000000"/>
              </a:solidFill>
            </a:endParaRPr>
          </a:p>
        </p:txBody>
      </p:sp>
      <p:sp>
        <p:nvSpPr>
          <p:cNvPr id="2054" name="Line 11"/>
          <p:cNvSpPr>
            <a:spLocks noChangeShapeType="1"/>
          </p:cNvSpPr>
          <p:nvPr userDrawn="1"/>
        </p:nvSpPr>
        <p:spPr bwMode="auto">
          <a:xfrm>
            <a:off x="533400" y="990600"/>
            <a:ext cx="8148638"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lgn="ctr" eaLnBrk="0" fontAlgn="base" hangingPunct="0">
              <a:spcBef>
                <a:spcPct val="0"/>
              </a:spcBef>
              <a:spcAft>
                <a:spcPct val="0"/>
              </a:spcAft>
            </a:pPr>
            <a:endParaRPr lang="en-CA" sz="2200" b="1">
              <a:solidFill>
                <a:srgbClr val="000000"/>
              </a:solidFill>
            </a:endParaRPr>
          </a:p>
        </p:txBody>
      </p:sp>
      <p:sp>
        <p:nvSpPr>
          <p:cNvPr id="1013767" name="Rectangle 7">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defRPr/>
            </a:pPr>
            <a:r>
              <a:rPr lang="en-CA" b="1">
                <a:solidFill>
                  <a:srgbClr val="000000"/>
                </a:solidFill>
              </a:rPr>
              <a:t>Annex B</a:t>
            </a:r>
          </a:p>
        </p:txBody>
      </p:sp>
      <p:sp>
        <p:nvSpPr>
          <p:cNvPr id="1013768" name="Rectangle 8">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defRPr/>
            </a:pPr>
            <a:endParaRPr lang="en-CA" b="1">
              <a:solidFill>
                <a:srgbClr val="000000"/>
              </a:solidFill>
            </a:endParaRPr>
          </a:p>
        </p:txBody>
      </p:sp>
      <p:pic>
        <p:nvPicPr>
          <p:cNvPr id="2057" name="Picture 14" descr="CFB Borde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4475" y="38100"/>
            <a:ext cx="65881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Picture 10" descr="CMP Cres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51813" y="38100"/>
            <a:ext cx="644525"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3">
            <a:extLst>
              <a:ext uri="{FF2B5EF4-FFF2-40B4-BE49-F238E27FC236}"/>
            </a:extLst>
          </p:cNvPr>
          <p:cNvSpPr txBox="1">
            <a:spLocks noGrp="1"/>
          </p:cNvSpPr>
          <p:nvPr userDrawn="1"/>
        </p:nvSpPr>
        <p:spPr bwMode="auto">
          <a:xfrm>
            <a:off x="19050" y="762000"/>
            <a:ext cx="1143000" cy="304800"/>
          </a:xfrm>
          <a:prstGeom prst="rect">
            <a:avLst/>
          </a:prstGeom>
          <a:noFill/>
          <a:ln>
            <a:noFill/>
          </a:ln>
          <a:extLst/>
        </p:spPr>
        <p:txBody>
          <a:bodyPr/>
          <a:lstStyle>
            <a:lvl1pPr>
              <a:defRPr sz="2200" b="1">
                <a:solidFill>
                  <a:schemeClr val="tx1"/>
                </a:solidFill>
                <a:latin typeface="Arial" pitchFamily="34" charset="0"/>
                <a:ea typeface="ＭＳ Ｐゴシック" pitchFamily="34" charset="-128"/>
              </a:defRPr>
            </a:lvl1pPr>
            <a:lvl2pPr marL="742950" indent="-285750">
              <a:defRPr sz="2200" b="1">
                <a:solidFill>
                  <a:schemeClr val="tx1"/>
                </a:solidFill>
                <a:latin typeface="Arial" pitchFamily="34" charset="0"/>
                <a:ea typeface="ＭＳ Ｐゴシック" pitchFamily="34" charset="-128"/>
              </a:defRPr>
            </a:lvl2pPr>
            <a:lvl3pPr marL="1143000" indent="-228600">
              <a:defRPr sz="2200" b="1">
                <a:solidFill>
                  <a:schemeClr val="tx1"/>
                </a:solidFill>
                <a:latin typeface="Arial" pitchFamily="34" charset="0"/>
                <a:ea typeface="ＭＳ Ｐゴシック" pitchFamily="34" charset="-128"/>
              </a:defRPr>
            </a:lvl3pPr>
            <a:lvl4pPr marL="1600200" indent="-228600">
              <a:defRPr sz="2200" b="1">
                <a:solidFill>
                  <a:schemeClr val="tx1"/>
                </a:solidFill>
                <a:latin typeface="Arial" pitchFamily="34" charset="0"/>
                <a:ea typeface="ＭＳ Ｐゴシック" pitchFamily="34" charset="-128"/>
              </a:defRPr>
            </a:lvl4pPr>
            <a:lvl5pPr marL="2057400" indent="-228600">
              <a:defRPr sz="22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200" b="1">
                <a:solidFill>
                  <a:schemeClr val="tx1"/>
                </a:solidFill>
                <a:latin typeface="Arial" pitchFamily="34" charset="0"/>
                <a:ea typeface="ＭＳ Ｐゴシック" pitchFamily="34" charset="-128"/>
              </a:defRPr>
            </a:lvl9pPr>
          </a:lstStyle>
          <a:p>
            <a:pPr algn="ctr" fontAlgn="base">
              <a:spcBef>
                <a:spcPct val="20000"/>
              </a:spcBef>
              <a:spcAft>
                <a:spcPct val="0"/>
              </a:spcAft>
              <a:buClr>
                <a:srgbClr val="99CC00"/>
              </a:buClr>
              <a:buSzPct val="90000"/>
              <a:buFont typeface="Wingdings" pitchFamily="2" charset="2"/>
              <a:buNone/>
              <a:defRPr/>
            </a:pPr>
            <a:endParaRPr lang="en-US" sz="500" dirty="0">
              <a:solidFill>
                <a:srgbClr val="4A2500"/>
              </a:solidFill>
              <a:latin typeface="Times New Roman" pitchFamily="18" charset="0"/>
            </a:endParaRPr>
          </a:p>
          <a:p>
            <a:pPr algn="ctr" fontAlgn="base">
              <a:spcBef>
                <a:spcPct val="20000"/>
              </a:spcBef>
              <a:spcAft>
                <a:spcPct val="0"/>
              </a:spcAft>
              <a:buClr>
                <a:srgbClr val="99CC00"/>
              </a:buClr>
              <a:buSzPct val="90000"/>
              <a:buFont typeface="Wingdings" pitchFamily="2" charset="2"/>
              <a:buNone/>
              <a:defRPr/>
            </a:pPr>
            <a:endParaRPr lang="en-CA" sz="500" dirty="0">
              <a:solidFill>
                <a:srgbClr val="4A2500"/>
              </a:solidFill>
              <a:latin typeface="Times New Roman" pitchFamily="18" charset="0"/>
            </a:endParaRPr>
          </a:p>
        </p:txBody>
      </p:sp>
      <p:pic>
        <p:nvPicPr>
          <p:cNvPr id="2" name="Picture 1">
            <a:extLst>
              <a:ext uri="{FF2B5EF4-FFF2-40B4-BE49-F238E27FC236}"/>
            </a:extLst>
          </p:cNvPr>
          <p:cNvPicPr>
            <a:picLocks noChangeAspect="1"/>
          </p:cNvPicPr>
          <p:nvPr userDrawn="1"/>
        </p:nvPicPr>
        <p:blipFill>
          <a:blip r:embed="rId16" cstate="print">
            <a:clrChange>
              <a:clrFrom>
                <a:srgbClr val="F0FAFA"/>
              </a:clrFrom>
              <a:clrTo>
                <a:srgbClr val="F0FAFA">
                  <a:alpha val="0"/>
                </a:srgbClr>
              </a:clrTo>
            </a:clrChange>
            <a:lum bright="76000" contrast="-70000"/>
            <a:extLst/>
          </a:blip>
          <a:stretch>
            <a:fillRect/>
          </a:stretch>
        </p:blipFill>
        <p:spPr>
          <a:xfrm>
            <a:off x="2771047" y="1184955"/>
            <a:ext cx="3601906" cy="4488089"/>
          </a:xfrm>
          <a:prstGeom prst="rect">
            <a:avLst/>
          </a:prstGeom>
          <a:effectLst>
            <a:reflection endPos="0" dir="5400000" sy="-100000" algn="bl" rotWithShape="0"/>
          </a:effectLst>
        </p:spPr>
      </p:pic>
      <p:pic>
        <p:nvPicPr>
          <p:cNvPr id="2061" name="Picture 1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36275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545454"/>
          </a:solidFill>
          <a:latin typeface="+mj-lt"/>
          <a:ea typeface="+mj-ea"/>
          <a:cs typeface="+mj-cs"/>
        </a:defRPr>
      </a:lvl1pPr>
      <a:lvl2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2pPr>
      <a:lvl3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3pPr>
      <a:lvl4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4pPr>
      <a:lvl5pPr algn="l" rtl="0" eaLnBrk="0" fontAlgn="base" hangingPunct="0">
        <a:spcBef>
          <a:spcPct val="0"/>
        </a:spcBef>
        <a:spcAft>
          <a:spcPct val="0"/>
        </a:spcAft>
        <a:defRPr sz="3200">
          <a:solidFill>
            <a:srgbClr val="545454"/>
          </a:solidFill>
          <a:latin typeface="Arial Bold" pitchFamily="34" charset="0"/>
          <a:ea typeface="ＭＳ Ｐゴシック" pitchFamily="34" charset="-128"/>
        </a:defRPr>
      </a:lvl5pPr>
      <a:lvl6pPr marL="457200" algn="l" rtl="0" fontAlgn="base">
        <a:spcBef>
          <a:spcPct val="0"/>
        </a:spcBef>
        <a:spcAft>
          <a:spcPct val="0"/>
        </a:spcAft>
        <a:defRPr sz="3200">
          <a:solidFill>
            <a:srgbClr val="545454"/>
          </a:solidFill>
          <a:latin typeface="Arial Bold" pitchFamily="34" charset="0"/>
          <a:ea typeface="ＭＳ Ｐゴシック" pitchFamily="34" charset="-128"/>
        </a:defRPr>
      </a:lvl6pPr>
      <a:lvl7pPr marL="914400" algn="l" rtl="0" fontAlgn="base">
        <a:spcBef>
          <a:spcPct val="0"/>
        </a:spcBef>
        <a:spcAft>
          <a:spcPct val="0"/>
        </a:spcAft>
        <a:defRPr sz="3200">
          <a:solidFill>
            <a:srgbClr val="545454"/>
          </a:solidFill>
          <a:latin typeface="Arial Bold" pitchFamily="34" charset="0"/>
          <a:ea typeface="ＭＳ Ｐゴシック" pitchFamily="34" charset="-128"/>
        </a:defRPr>
      </a:lvl7pPr>
      <a:lvl8pPr marL="1371600" algn="l" rtl="0" fontAlgn="base">
        <a:spcBef>
          <a:spcPct val="0"/>
        </a:spcBef>
        <a:spcAft>
          <a:spcPct val="0"/>
        </a:spcAft>
        <a:defRPr sz="3200">
          <a:solidFill>
            <a:srgbClr val="545454"/>
          </a:solidFill>
          <a:latin typeface="Arial Bold" pitchFamily="34" charset="0"/>
          <a:ea typeface="ＭＳ Ｐゴシック" pitchFamily="34" charset="-128"/>
        </a:defRPr>
      </a:lvl8pPr>
      <a:lvl9pPr marL="1828800" algn="l" rtl="0" fontAlgn="base">
        <a:spcBef>
          <a:spcPct val="0"/>
        </a:spcBef>
        <a:spcAft>
          <a:spcPct val="0"/>
        </a:spcAft>
        <a:defRPr sz="3200">
          <a:solidFill>
            <a:srgbClr val="545454"/>
          </a:solidFill>
          <a:latin typeface="Arial Bold" pitchFamily="34" charset="0"/>
          <a:ea typeface="ＭＳ Ｐゴシック" pitchFamily="34" charset="-128"/>
        </a:defRPr>
      </a:lvl9pPr>
    </p:titleStyle>
    <p:bodyStyle>
      <a:lvl1pPr marL="347663" indent="-347663" algn="l" rtl="0" eaLnBrk="0" fontAlgn="base" hangingPunct="0">
        <a:spcBef>
          <a:spcPct val="20000"/>
        </a:spcBef>
        <a:spcAft>
          <a:spcPct val="0"/>
        </a:spcAft>
        <a:buFont typeface="Wingdings" panose="05000000000000000000" pitchFamily="2" charset="2"/>
        <a:tabLst>
          <a:tab pos="6459538" algn="ctr"/>
        </a:tabLst>
        <a:defRPr sz="2600">
          <a:solidFill>
            <a:schemeClr val="tx1"/>
          </a:solidFill>
          <a:latin typeface="+mn-lt"/>
          <a:ea typeface="+mn-ea"/>
          <a:cs typeface="+mn-cs"/>
        </a:defRPr>
      </a:lvl1pPr>
      <a:lvl2pPr marL="798513" indent="-336550" algn="l" rtl="0" eaLnBrk="0" fontAlgn="base" hangingPunct="0">
        <a:spcBef>
          <a:spcPct val="20000"/>
        </a:spcBef>
        <a:spcAft>
          <a:spcPct val="0"/>
        </a:spcAft>
        <a:buClr>
          <a:srgbClr val="880212"/>
        </a:buClr>
        <a:buFont typeface="Wingdings" panose="05000000000000000000" pitchFamily="2" charset="2"/>
        <a:tabLst>
          <a:tab pos="6459538" algn="ctr"/>
        </a:tabLst>
        <a:defRPr sz="2000">
          <a:solidFill>
            <a:schemeClr val="tx1"/>
          </a:solidFill>
          <a:latin typeface="+mn-lt"/>
          <a:ea typeface="+mn-ea"/>
        </a:defRPr>
      </a:lvl2pPr>
      <a:lvl3pPr marL="1204913" indent="-292100" algn="l" rtl="0" eaLnBrk="0" fontAlgn="base" hangingPunct="0">
        <a:spcBef>
          <a:spcPct val="20000"/>
        </a:spcBef>
        <a:spcAft>
          <a:spcPct val="0"/>
        </a:spcAft>
        <a:buFont typeface="Wingdings" panose="05000000000000000000" pitchFamily="2" charset="2"/>
        <a:tabLst>
          <a:tab pos="6459538" algn="ctr"/>
        </a:tabLst>
        <a:defRPr>
          <a:solidFill>
            <a:schemeClr val="tx1"/>
          </a:solidFill>
          <a:latin typeface="+mn-lt"/>
          <a:ea typeface="+mn-ea"/>
        </a:defRPr>
      </a:lvl3pPr>
      <a:lvl4pPr marL="1595438" indent="-276225" algn="l" rtl="0" eaLnBrk="0" fontAlgn="base" hangingPunct="0">
        <a:spcBef>
          <a:spcPct val="20000"/>
        </a:spcBef>
        <a:spcAft>
          <a:spcPct val="0"/>
        </a:spcAft>
        <a:buFont typeface="Wingdings" panose="05000000000000000000" pitchFamily="2" charset="2"/>
        <a:tabLst>
          <a:tab pos="6459538" algn="ctr"/>
        </a:tabLst>
        <a:defRPr i="1">
          <a:solidFill>
            <a:schemeClr val="tx1"/>
          </a:solidFill>
          <a:latin typeface="+mn-lt"/>
          <a:ea typeface="+mn-ea"/>
        </a:defRPr>
      </a:lvl4pPr>
      <a:lvl5pPr marL="1944688" indent="-174625" algn="l" rtl="0" eaLnBrk="0" fontAlgn="base" hangingPunct="0">
        <a:spcBef>
          <a:spcPct val="20000"/>
        </a:spcBef>
        <a:spcAft>
          <a:spcPct val="0"/>
        </a:spcAft>
        <a:buFont typeface="Wingdings" panose="05000000000000000000" pitchFamily="2" charset="2"/>
        <a:tabLst>
          <a:tab pos="6459538" algn="ctr"/>
        </a:tabLst>
        <a:defRPr sz="1400">
          <a:solidFill>
            <a:schemeClr val="tx1"/>
          </a:solidFill>
          <a:latin typeface="+mn-lt"/>
          <a:ea typeface="+mn-ea"/>
        </a:defRPr>
      </a:lvl5pPr>
      <a:lvl6pPr marL="24018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6pPr>
      <a:lvl7pPr marL="28590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7pPr>
      <a:lvl8pPr marL="33162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8pPr>
      <a:lvl9pPr marL="3773488" indent="-174625" algn="l" rtl="0" fontAlgn="base">
        <a:spcBef>
          <a:spcPct val="20000"/>
        </a:spcBef>
        <a:spcAft>
          <a:spcPct val="0"/>
        </a:spcAft>
        <a:buFont typeface="Wingdings" pitchFamily="2" charset="2"/>
        <a:tabLst>
          <a:tab pos="6459538" algn="ctr"/>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52268" y="2522095"/>
            <a:ext cx="8382000" cy="35886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85000"/>
              </a:lnSpc>
              <a:spcBef>
                <a:spcPct val="50000"/>
              </a:spcBef>
            </a:pPr>
            <a:r>
              <a:rPr lang="en-US" altLang="en-US" sz="3200" b="1" dirty="0" smtClean="0">
                <a:solidFill>
                  <a:prstClr val="black"/>
                </a:solidFill>
                <a:latin typeface="Times New Roman" pitchFamily="18" charset="0"/>
              </a:rPr>
              <a:t>Welcome to Canadian Forces Logistics Association</a:t>
            </a:r>
          </a:p>
          <a:p>
            <a:pPr>
              <a:lnSpc>
                <a:spcPct val="85000"/>
              </a:lnSpc>
              <a:spcBef>
                <a:spcPct val="50000"/>
              </a:spcBef>
            </a:pPr>
            <a:r>
              <a:rPr lang="en-US" altLang="en-US" sz="3200" b="1" dirty="0" smtClean="0">
                <a:solidFill>
                  <a:prstClr val="black"/>
                </a:solidFill>
                <a:latin typeface="Times New Roman" pitchFamily="18" charset="0"/>
              </a:rPr>
              <a:t>Major J.J.A. Hansen, CD</a:t>
            </a:r>
          </a:p>
          <a:p>
            <a:pPr>
              <a:lnSpc>
                <a:spcPct val="85000"/>
              </a:lnSpc>
              <a:spcBef>
                <a:spcPct val="50000"/>
              </a:spcBef>
            </a:pPr>
            <a:r>
              <a:rPr lang="en-US" altLang="en-US" sz="3200" b="1" dirty="0" smtClean="0">
                <a:solidFill>
                  <a:prstClr val="black"/>
                </a:solidFill>
                <a:latin typeface="Times New Roman" pitchFamily="18" charset="0"/>
              </a:rPr>
              <a:t>Deputy Commandant, CFLTC</a:t>
            </a:r>
          </a:p>
          <a:p>
            <a:pPr>
              <a:lnSpc>
                <a:spcPct val="85000"/>
              </a:lnSpc>
              <a:spcBef>
                <a:spcPct val="50000"/>
              </a:spcBef>
            </a:pPr>
            <a:endParaRPr lang="en-US" altLang="en-US" sz="3200" b="1" dirty="0" smtClean="0">
              <a:solidFill>
                <a:prstClr val="black"/>
              </a:solidFill>
              <a:latin typeface="Times New Roman" pitchFamily="18" charset="0"/>
            </a:endParaRPr>
          </a:p>
          <a:p>
            <a:pPr>
              <a:lnSpc>
                <a:spcPct val="85000"/>
              </a:lnSpc>
              <a:spcBef>
                <a:spcPct val="50000"/>
              </a:spcBef>
            </a:pPr>
            <a:r>
              <a:rPr lang="en-US" altLang="en-US" sz="3200" b="1" dirty="0" smtClean="0">
                <a:solidFill>
                  <a:prstClr val="black"/>
                </a:solidFill>
                <a:latin typeface="Times New Roman" pitchFamily="18" charset="0"/>
              </a:rPr>
              <a:t>2 Nov 19                               </a:t>
            </a:r>
            <a:endParaRPr lang="en-US" altLang="en-US" sz="3200" b="1" dirty="0">
              <a:solidFill>
                <a:prstClr val="black"/>
              </a:solidFill>
              <a:latin typeface="Times New Roman" pitchFamily="18" charset="0"/>
            </a:endParaRPr>
          </a:p>
        </p:txBody>
      </p:sp>
    </p:spTree>
    <p:extLst>
      <p:ext uri="{BB962C8B-B14F-4D97-AF65-F5344CB8AC3E}">
        <p14:creationId xmlns:p14="http://schemas.microsoft.com/office/powerpoint/2010/main" val="4202261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RCLSI Campaign Plan</a:t>
            </a:r>
            <a:endParaRPr lang="en-CA" dirty="0"/>
          </a:p>
        </p:txBody>
      </p:sp>
      <p:sp>
        <p:nvSpPr>
          <p:cNvPr id="3" name="Content Placeholder 2"/>
          <p:cNvSpPr>
            <a:spLocks noGrp="1"/>
          </p:cNvSpPr>
          <p:nvPr>
            <p:ph idx="1"/>
          </p:nvPr>
        </p:nvSpPr>
        <p:spPr/>
        <p:txBody>
          <a:bodyPr/>
          <a:lstStyle/>
          <a:p>
            <a:pPr marL="0" indent="0">
              <a:buNone/>
            </a:pPr>
            <a:r>
              <a:rPr lang="en-CA" dirty="0" smtClean="0"/>
              <a:t>Lines of Operation:</a:t>
            </a:r>
          </a:p>
          <a:p>
            <a:r>
              <a:rPr lang="en-CA" dirty="0" smtClean="0"/>
              <a:t>Governance</a:t>
            </a:r>
          </a:p>
          <a:p>
            <a:r>
              <a:rPr lang="en-CA" dirty="0" smtClean="0"/>
              <a:t>Occupation Management</a:t>
            </a:r>
          </a:p>
          <a:p>
            <a:r>
              <a:rPr lang="en-CA" dirty="0" smtClean="0">
                <a:solidFill>
                  <a:srgbClr val="FF0000"/>
                </a:solidFill>
              </a:rPr>
              <a:t>Professionalization</a:t>
            </a:r>
          </a:p>
          <a:p>
            <a:r>
              <a:rPr lang="en-CA" dirty="0" smtClean="0">
                <a:solidFill>
                  <a:srgbClr val="FF0000"/>
                </a:solidFill>
              </a:rPr>
              <a:t>Esprit De Corps</a:t>
            </a:r>
          </a:p>
          <a:p>
            <a:r>
              <a:rPr lang="en-CA" dirty="0" smtClean="0"/>
              <a:t>Strategic Communication</a:t>
            </a:r>
            <a:endParaRPr lang="en-CA" dirty="0"/>
          </a:p>
        </p:txBody>
      </p:sp>
      <p:pic>
        <p:nvPicPr>
          <p:cNvPr id="1026" name="Picture 1" descr="Logistics Branc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060848"/>
            <a:ext cx="1944216" cy="226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25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Professionalization</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smtClean="0"/>
              <a:t>Land Log Textbook</a:t>
            </a:r>
            <a:br>
              <a:rPr lang="en-CA" dirty="0" smtClean="0"/>
            </a:br>
            <a:endParaRPr lang="en-CA" dirty="0" smtClean="0"/>
          </a:p>
          <a:p>
            <a:pPr marL="457200" indent="-457200">
              <a:buFont typeface="Arial" panose="020B0604020202020204" pitchFamily="34" charset="0"/>
              <a:buChar char="•"/>
            </a:pPr>
            <a:r>
              <a:rPr lang="en-CA" dirty="0" smtClean="0"/>
              <a:t>Log Journal</a:t>
            </a:r>
            <a:br>
              <a:rPr lang="en-CA" dirty="0" smtClean="0"/>
            </a:br>
            <a:r>
              <a:rPr lang="en-CA" sz="1800" dirty="0"/>
              <a:t/>
            </a:r>
            <a:br>
              <a:rPr lang="en-CA" sz="1800" dirty="0"/>
            </a:br>
            <a:endParaRPr lang="en-CA" sz="1800" dirty="0" smtClean="0"/>
          </a:p>
          <a:p>
            <a:pPr marL="457200" indent="-457200">
              <a:buFont typeface="Arial" panose="020B0604020202020204" pitchFamily="34" charset="0"/>
              <a:buChar char="•"/>
            </a:pPr>
            <a:r>
              <a:rPr lang="en-CA" dirty="0" smtClean="0"/>
              <a:t>Supply Chain Canada </a:t>
            </a:r>
          </a:p>
          <a:p>
            <a:pPr lvl="2"/>
            <a:r>
              <a:rPr lang="en-CA" sz="2000" dirty="0" smtClean="0"/>
              <a:t>SCMP </a:t>
            </a:r>
            <a:r>
              <a:rPr lang="en-CA" sz="2000" dirty="0" err="1" smtClean="0"/>
              <a:t>Qual</a:t>
            </a:r>
            <a:r>
              <a:rPr lang="en-CA" sz="2000" dirty="0" smtClean="0"/>
              <a:t/>
            </a:r>
            <a:br>
              <a:rPr lang="en-CA" sz="2000" dirty="0" smtClean="0"/>
            </a:br>
            <a:r>
              <a:rPr lang="en-CA" sz="2000" dirty="0" smtClean="0"/>
              <a:t>MOU signing (28 Nov 19)</a:t>
            </a:r>
            <a:br>
              <a:rPr lang="en-CA" sz="2000" dirty="0" smtClean="0"/>
            </a:br>
            <a:endParaRPr lang="en-CA" sz="2000" dirty="0" smtClean="0"/>
          </a:p>
        </p:txBody>
      </p:sp>
    </p:spTree>
    <p:extLst>
      <p:ext uri="{BB962C8B-B14F-4D97-AF65-F5344CB8AC3E}">
        <p14:creationId xmlns:p14="http://schemas.microsoft.com/office/powerpoint/2010/main" val="370298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t="-20000" b="-20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CA" dirty="0"/>
              <a:t>Welcome “Home” to the centre of Excellence in Logistics </a:t>
            </a:r>
          </a:p>
        </p:txBody>
      </p:sp>
      <p:sp>
        <p:nvSpPr>
          <p:cNvPr id="3" name="Content Placeholder 2"/>
          <p:cNvSpPr>
            <a:spLocks noGrp="1"/>
          </p:cNvSpPr>
          <p:nvPr>
            <p:ph type="subTitle"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1A805BE-8106-4A26-8812-F6D19C401018}"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1321067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27685"/>
            <a:ext cx="8229600" cy="1143000"/>
          </a:xfrm>
        </p:spPr>
        <p:txBody>
          <a:bodyPr>
            <a:normAutofit/>
          </a:bodyPr>
          <a:lstStyle/>
          <a:p>
            <a:r>
              <a:rPr lang="en-CA" altLang="en-US" dirty="0" smtClean="0"/>
              <a:t>What is our purpose?</a:t>
            </a:r>
            <a:endParaRPr lang="fr-CA" sz="1300" dirty="0"/>
          </a:p>
        </p:txBody>
      </p:sp>
      <p:sp>
        <p:nvSpPr>
          <p:cNvPr id="3" name="Content Placeholder 2"/>
          <p:cNvSpPr>
            <a:spLocks noGrp="1"/>
          </p:cNvSpPr>
          <p:nvPr>
            <p:ph idx="1"/>
          </p:nvPr>
        </p:nvSpPr>
        <p:spPr>
          <a:xfrm>
            <a:off x="323528" y="1268760"/>
            <a:ext cx="8568952" cy="4752528"/>
          </a:xfrm>
        </p:spPr>
        <p:txBody>
          <a:bodyPr>
            <a:normAutofit fontScale="92500" lnSpcReduction="10000"/>
          </a:bodyPr>
          <a:lstStyle/>
          <a:p>
            <a:pPr marL="0" indent="0">
              <a:lnSpc>
                <a:spcPct val="90000"/>
              </a:lnSpc>
              <a:buClr>
                <a:srgbClr val="FFCC00"/>
              </a:buClr>
              <a:buSzPct val="70000"/>
              <a:buNone/>
            </a:pPr>
            <a:r>
              <a:rPr lang="en-CA" altLang="en-US" sz="2800" dirty="0" smtClean="0">
                <a:latin typeface="Garamond"/>
              </a:rPr>
              <a:t>We are the </a:t>
            </a:r>
            <a:r>
              <a:rPr lang="en-CA" altLang="en-US" sz="2800" b="1" dirty="0">
                <a:latin typeface="Garamond"/>
              </a:rPr>
              <a:t>only</a:t>
            </a:r>
            <a:r>
              <a:rPr lang="en-CA" altLang="en-US" sz="2800" dirty="0">
                <a:latin typeface="Garamond"/>
              </a:rPr>
              <a:t> </a:t>
            </a:r>
            <a:r>
              <a:rPr lang="en-CA" altLang="en-US" sz="2800" dirty="0" smtClean="0">
                <a:latin typeface="Garamond"/>
              </a:rPr>
              <a:t>logistics unit </a:t>
            </a:r>
            <a:r>
              <a:rPr lang="en-CA" altLang="en-US" sz="2800" dirty="0">
                <a:latin typeface="Garamond"/>
              </a:rPr>
              <a:t>with far reaching influence across all three </a:t>
            </a:r>
            <a:r>
              <a:rPr lang="en-CA" altLang="en-US" sz="2800" dirty="0" smtClean="0">
                <a:latin typeface="Garamond"/>
              </a:rPr>
              <a:t>services.  </a:t>
            </a:r>
          </a:p>
          <a:p>
            <a:pPr marL="0" indent="0">
              <a:lnSpc>
                <a:spcPct val="90000"/>
              </a:lnSpc>
              <a:buClr>
                <a:srgbClr val="FFCC00"/>
              </a:buClr>
              <a:buSzPct val="70000"/>
              <a:buNone/>
            </a:pPr>
            <a:endParaRPr lang="en-CA" altLang="en-US" sz="2800" dirty="0" smtClean="0">
              <a:latin typeface="Garamond"/>
            </a:endParaRPr>
          </a:p>
          <a:p>
            <a:pPr marL="0" indent="0">
              <a:lnSpc>
                <a:spcPct val="90000"/>
              </a:lnSpc>
              <a:buClr>
                <a:srgbClr val="FFCC00"/>
              </a:buClr>
              <a:buSzPct val="70000"/>
              <a:buNone/>
            </a:pPr>
            <a:r>
              <a:rPr lang="en-CA" altLang="en-US" sz="2800" dirty="0" smtClean="0">
                <a:latin typeface="Garamond"/>
              </a:rPr>
              <a:t>Logisticians </a:t>
            </a:r>
            <a:r>
              <a:rPr lang="en-CA" altLang="en-US" sz="2800" b="1" dirty="0" smtClean="0">
                <a:latin typeface="Garamond"/>
              </a:rPr>
              <a:t>enable sustained warfighting, anywhere, anytime</a:t>
            </a:r>
            <a:r>
              <a:rPr lang="en-CA" altLang="en-US" sz="2800" dirty="0" smtClean="0">
                <a:latin typeface="Garamond"/>
              </a:rPr>
              <a:t>, against any force in every mission – 7 days a week 365 days a year. </a:t>
            </a:r>
          </a:p>
          <a:p>
            <a:pPr marL="0" indent="0">
              <a:lnSpc>
                <a:spcPct val="90000"/>
              </a:lnSpc>
              <a:buClr>
                <a:srgbClr val="FFCC00"/>
              </a:buClr>
              <a:buSzPct val="70000"/>
              <a:buNone/>
            </a:pPr>
            <a:endParaRPr lang="en-CA" altLang="en-US" sz="2800" dirty="0">
              <a:latin typeface="Garamond"/>
            </a:endParaRPr>
          </a:p>
          <a:p>
            <a:pPr marL="0" indent="0">
              <a:lnSpc>
                <a:spcPct val="90000"/>
              </a:lnSpc>
              <a:buClr>
                <a:srgbClr val="FFCC00"/>
              </a:buClr>
              <a:buSzPct val="70000"/>
              <a:buNone/>
            </a:pPr>
            <a:r>
              <a:rPr lang="en-CA" altLang="en-US" sz="2800" dirty="0" smtClean="0">
                <a:latin typeface="Garamond"/>
              </a:rPr>
              <a:t>No missions go out the door with without a trained logistician in support. </a:t>
            </a:r>
          </a:p>
          <a:p>
            <a:pPr marL="0" indent="0">
              <a:lnSpc>
                <a:spcPct val="90000"/>
              </a:lnSpc>
              <a:buClr>
                <a:srgbClr val="FFCC00"/>
              </a:buClr>
              <a:buSzPct val="70000"/>
              <a:buNone/>
            </a:pPr>
            <a:r>
              <a:rPr lang="en-CA" altLang="en-US" sz="2800" dirty="0" smtClean="0">
                <a:latin typeface="Garamond"/>
              </a:rPr>
              <a:t>Nowhere. </a:t>
            </a:r>
          </a:p>
          <a:p>
            <a:pPr marL="0" indent="0">
              <a:lnSpc>
                <a:spcPct val="90000"/>
              </a:lnSpc>
              <a:buClr>
                <a:srgbClr val="FFCC00"/>
              </a:buClr>
              <a:buSzPct val="70000"/>
              <a:buNone/>
            </a:pPr>
            <a:r>
              <a:rPr lang="en-CA" altLang="en-US" sz="2800" dirty="0" smtClean="0">
                <a:latin typeface="Garamond"/>
              </a:rPr>
              <a:t>Ever. </a:t>
            </a:r>
          </a:p>
          <a:p>
            <a:pPr marL="0" indent="0">
              <a:lnSpc>
                <a:spcPct val="90000"/>
              </a:lnSpc>
              <a:buClr>
                <a:srgbClr val="FFCC00"/>
              </a:buClr>
              <a:buSzPct val="70000"/>
              <a:buNone/>
            </a:pPr>
            <a:r>
              <a:rPr lang="en-CA" altLang="en-US" sz="2800" b="1" dirty="0" smtClean="0">
                <a:latin typeface="Garamond"/>
              </a:rPr>
              <a:t>Without logistics militaries cease to function.</a:t>
            </a:r>
            <a:endParaRPr lang="en-CA" altLang="en-US" sz="2800" b="1" dirty="0">
              <a:latin typeface="Garamond"/>
            </a:endParaRPr>
          </a:p>
        </p:txBody>
      </p:sp>
    </p:spTree>
    <p:extLst>
      <p:ext uri="{BB962C8B-B14F-4D97-AF65-F5344CB8AC3E}">
        <p14:creationId xmlns:p14="http://schemas.microsoft.com/office/powerpoint/2010/main" val="324243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9641" y="91649"/>
            <a:ext cx="8229600" cy="1143000"/>
          </a:xfrm>
        </p:spPr>
        <p:txBody>
          <a:bodyPr/>
          <a:lstStyle/>
          <a:p>
            <a:endParaRPr lang="en-CA" dirty="0"/>
          </a:p>
        </p:txBody>
      </p:sp>
      <p:grpSp>
        <p:nvGrpSpPr>
          <p:cNvPr id="174" name="Group 173"/>
          <p:cNvGrpSpPr/>
          <p:nvPr/>
        </p:nvGrpSpPr>
        <p:grpSpPr>
          <a:xfrm>
            <a:off x="172290" y="1053795"/>
            <a:ext cx="8608213" cy="5491232"/>
            <a:chOff x="263218" y="336165"/>
            <a:chExt cx="8608213" cy="5491232"/>
          </a:xfrm>
        </p:grpSpPr>
        <p:sp>
          <p:nvSpPr>
            <p:cNvPr id="30" name="Rectangle 29"/>
            <p:cNvSpPr/>
            <p:nvPr/>
          </p:nvSpPr>
          <p:spPr>
            <a:xfrm>
              <a:off x="8079343" y="4511126"/>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solidFill>
                    <a:prstClr val="black"/>
                  </a:solidFill>
                </a:rPr>
                <a:t>Stds</a:t>
              </a:r>
              <a:endParaRPr lang="en-CA" sz="1400" dirty="0">
                <a:solidFill>
                  <a:prstClr val="black"/>
                </a:solidFill>
              </a:endParaRPr>
            </a:p>
          </p:txBody>
        </p:sp>
        <p:sp>
          <p:nvSpPr>
            <p:cNvPr id="4" name="Rectangle 3"/>
            <p:cNvSpPr/>
            <p:nvPr/>
          </p:nvSpPr>
          <p:spPr>
            <a:xfrm>
              <a:off x="3839695" y="336165"/>
              <a:ext cx="1080120" cy="4582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Cmdt</a:t>
              </a:r>
              <a:endParaRPr lang="en-CA" dirty="0">
                <a:solidFill>
                  <a:prstClr val="black"/>
                </a:solidFill>
              </a:endParaRPr>
            </a:p>
          </p:txBody>
        </p:sp>
        <p:sp>
          <p:nvSpPr>
            <p:cNvPr id="6" name="Rectangle 5"/>
            <p:cNvSpPr/>
            <p:nvPr/>
          </p:nvSpPr>
          <p:spPr>
            <a:xfrm>
              <a:off x="2751235" y="2494032"/>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RMO</a:t>
              </a:r>
              <a:endParaRPr lang="en-CA" dirty="0">
                <a:solidFill>
                  <a:prstClr val="black"/>
                </a:solidFill>
              </a:endParaRPr>
            </a:p>
          </p:txBody>
        </p:sp>
        <p:sp>
          <p:nvSpPr>
            <p:cNvPr id="9" name="Rectangle 8"/>
            <p:cNvSpPr/>
            <p:nvPr/>
          </p:nvSpPr>
          <p:spPr>
            <a:xfrm>
              <a:off x="3971825" y="1626651"/>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prstClr val="black"/>
                  </a:solidFill>
                </a:rPr>
                <a:t>D/Cmdt</a:t>
              </a:r>
              <a:endParaRPr lang="en-CA" sz="1400" dirty="0">
                <a:solidFill>
                  <a:prstClr val="black"/>
                </a:solidFill>
              </a:endParaRPr>
            </a:p>
          </p:txBody>
        </p:sp>
        <p:sp>
          <p:nvSpPr>
            <p:cNvPr id="10" name="Rectangle 9"/>
            <p:cNvSpPr/>
            <p:nvPr/>
          </p:nvSpPr>
          <p:spPr>
            <a:xfrm>
              <a:off x="1725655" y="3267361"/>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Fin</a:t>
              </a:r>
              <a:endParaRPr lang="en-CA" dirty="0">
                <a:solidFill>
                  <a:prstClr val="black"/>
                </a:solidFill>
              </a:endParaRPr>
            </a:p>
          </p:txBody>
        </p:sp>
        <p:sp>
          <p:nvSpPr>
            <p:cNvPr id="12" name="Rectangle 11"/>
            <p:cNvSpPr/>
            <p:nvPr/>
          </p:nvSpPr>
          <p:spPr>
            <a:xfrm>
              <a:off x="263218" y="2505282"/>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prstClr val="black"/>
                  </a:solidFill>
                </a:rPr>
                <a:t>Adjt</a:t>
              </a:r>
              <a:endParaRPr lang="en-CA" dirty="0">
                <a:solidFill>
                  <a:prstClr val="black"/>
                </a:solidFill>
              </a:endParaRPr>
            </a:p>
          </p:txBody>
        </p:sp>
        <p:sp>
          <p:nvSpPr>
            <p:cNvPr id="13" name="Rectangle 12"/>
            <p:cNvSpPr/>
            <p:nvPr/>
          </p:nvSpPr>
          <p:spPr>
            <a:xfrm>
              <a:off x="3047148" y="1054484"/>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err="1" smtClean="0">
                  <a:solidFill>
                    <a:prstClr val="black"/>
                  </a:solidFill>
                </a:rPr>
                <a:t>Adm</a:t>
              </a:r>
              <a:r>
                <a:rPr lang="en-CA" sz="1200" dirty="0" smtClean="0">
                  <a:solidFill>
                    <a:prstClr val="black"/>
                  </a:solidFill>
                </a:rPr>
                <a:t> </a:t>
              </a:r>
              <a:r>
                <a:rPr lang="en-CA" sz="1200" dirty="0" err="1" smtClean="0">
                  <a:solidFill>
                    <a:prstClr val="black"/>
                  </a:solidFill>
                </a:rPr>
                <a:t>Asst</a:t>
              </a:r>
              <a:endParaRPr lang="en-CA" sz="1200" dirty="0">
                <a:solidFill>
                  <a:prstClr val="black"/>
                </a:solidFill>
              </a:endParaRPr>
            </a:p>
          </p:txBody>
        </p:sp>
        <p:sp>
          <p:nvSpPr>
            <p:cNvPr id="14" name="Rectangle 13"/>
            <p:cNvSpPr/>
            <p:nvPr/>
          </p:nvSpPr>
          <p:spPr>
            <a:xfrm>
              <a:off x="4893867" y="1053304"/>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RSM</a:t>
              </a:r>
              <a:endParaRPr lang="en-CA" dirty="0">
                <a:solidFill>
                  <a:prstClr val="black"/>
                </a:solidFill>
              </a:endParaRPr>
            </a:p>
          </p:txBody>
        </p:sp>
        <p:sp>
          <p:nvSpPr>
            <p:cNvPr id="15" name="Rectangle 14"/>
            <p:cNvSpPr/>
            <p:nvPr/>
          </p:nvSpPr>
          <p:spPr>
            <a:xfrm>
              <a:off x="5622632" y="2494032"/>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OpsO</a:t>
              </a:r>
              <a:endParaRPr lang="en-CA" dirty="0">
                <a:solidFill>
                  <a:prstClr val="black"/>
                </a:solidFill>
              </a:endParaRPr>
            </a:p>
          </p:txBody>
        </p:sp>
        <p:sp>
          <p:nvSpPr>
            <p:cNvPr id="16" name="Rectangle 15"/>
            <p:cNvSpPr/>
            <p:nvPr/>
          </p:nvSpPr>
          <p:spPr>
            <a:xfrm>
              <a:off x="6840924" y="2494032"/>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prstClr val="black"/>
                  </a:solidFill>
                </a:rPr>
                <a:t>PlansO</a:t>
              </a:r>
              <a:endParaRPr lang="en-CA" sz="1600" dirty="0">
                <a:solidFill>
                  <a:prstClr val="black"/>
                </a:solidFill>
              </a:endParaRPr>
            </a:p>
          </p:txBody>
        </p:sp>
        <p:sp>
          <p:nvSpPr>
            <p:cNvPr id="19" name="Rectangle 18"/>
            <p:cNvSpPr/>
            <p:nvPr/>
          </p:nvSpPr>
          <p:spPr>
            <a:xfrm>
              <a:off x="5622632" y="3110603"/>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Ops</a:t>
              </a:r>
              <a:endParaRPr lang="en-CA" dirty="0">
                <a:solidFill>
                  <a:prstClr val="black"/>
                </a:solidFill>
              </a:endParaRPr>
            </a:p>
          </p:txBody>
        </p:sp>
        <p:sp>
          <p:nvSpPr>
            <p:cNvPr id="20" name="Rectangle 19"/>
            <p:cNvSpPr/>
            <p:nvPr/>
          </p:nvSpPr>
          <p:spPr>
            <a:xfrm>
              <a:off x="2952096" y="3267361"/>
              <a:ext cx="964673"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prstClr val="black"/>
                  </a:solidFill>
                </a:rPr>
                <a:t>Procurement</a:t>
              </a:r>
              <a:endParaRPr lang="en-CA" sz="1100" dirty="0">
                <a:solidFill>
                  <a:prstClr val="black"/>
                </a:solidFill>
              </a:endParaRPr>
            </a:p>
          </p:txBody>
        </p:sp>
        <p:sp>
          <p:nvSpPr>
            <p:cNvPr id="22" name="Rectangle 21"/>
            <p:cNvSpPr/>
            <p:nvPr/>
          </p:nvSpPr>
          <p:spPr>
            <a:xfrm>
              <a:off x="271832" y="3244466"/>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OR</a:t>
              </a:r>
              <a:endParaRPr lang="en-CA" dirty="0">
                <a:solidFill>
                  <a:prstClr val="black"/>
                </a:solidFill>
              </a:endParaRPr>
            </a:p>
          </p:txBody>
        </p:sp>
        <p:sp>
          <p:nvSpPr>
            <p:cNvPr id="23" name="Rectangle 22"/>
            <p:cNvSpPr/>
            <p:nvPr/>
          </p:nvSpPr>
          <p:spPr>
            <a:xfrm>
              <a:off x="2032380" y="4513287"/>
              <a:ext cx="792088" cy="3176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prstClr val="black"/>
                  </a:solidFill>
                </a:rPr>
                <a:t>Tn</a:t>
              </a:r>
              <a:r>
                <a:rPr lang="en-CA" dirty="0" smtClean="0">
                  <a:solidFill>
                    <a:prstClr val="black"/>
                  </a:solidFill>
                </a:rPr>
                <a:t> </a:t>
              </a:r>
              <a:r>
                <a:rPr lang="en-CA" dirty="0" err="1" smtClean="0">
                  <a:solidFill>
                    <a:prstClr val="black"/>
                  </a:solidFill>
                </a:rPr>
                <a:t>Div</a:t>
              </a:r>
              <a:endParaRPr lang="en-CA" dirty="0">
                <a:solidFill>
                  <a:prstClr val="black"/>
                </a:solidFill>
              </a:endParaRPr>
            </a:p>
          </p:txBody>
        </p:sp>
        <p:sp>
          <p:nvSpPr>
            <p:cNvPr id="24" name="Rectangle 23"/>
            <p:cNvSpPr/>
            <p:nvPr/>
          </p:nvSpPr>
          <p:spPr>
            <a:xfrm>
              <a:off x="372443" y="4525729"/>
              <a:ext cx="1274534" cy="2919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HR/Fin </a:t>
              </a:r>
              <a:r>
                <a:rPr lang="en-CA" dirty="0" err="1" smtClean="0">
                  <a:solidFill>
                    <a:prstClr val="black"/>
                  </a:solidFill>
                </a:rPr>
                <a:t>Div</a:t>
              </a:r>
              <a:endParaRPr lang="en-CA" dirty="0">
                <a:solidFill>
                  <a:prstClr val="black"/>
                </a:solidFill>
              </a:endParaRPr>
            </a:p>
          </p:txBody>
        </p:sp>
        <p:sp>
          <p:nvSpPr>
            <p:cNvPr id="25" name="Rectangle 24"/>
            <p:cNvSpPr/>
            <p:nvPr/>
          </p:nvSpPr>
          <p:spPr>
            <a:xfrm>
              <a:off x="4532608" y="4511529"/>
              <a:ext cx="1517667" cy="3398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Log </a:t>
              </a:r>
              <a:r>
                <a:rPr lang="en-CA" dirty="0" err="1" smtClean="0">
                  <a:solidFill>
                    <a:prstClr val="black"/>
                  </a:solidFill>
                </a:rPr>
                <a:t>Ldrsp</a:t>
              </a:r>
              <a:r>
                <a:rPr lang="en-CA" dirty="0" smtClean="0">
                  <a:solidFill>
                    <a:prstClr val="black"/>
                  </a:solidFill>
                </a:rPr>
                <a:t> </a:t>
              </a:r>
              <a:r>
                <a:rPr lang="en-CA" dirty="0" err="1" smtClean="0">
                  <a:solidFill>
                    <a:prstClr val="black"/>
                  </a:solidFill>
                </a:rPr>
                <a:t>Div</a:t>
              </a:r>
              <a:endParaRPr lang="en-CA" dirty="0">
                <a:solidFill>
                  <a:prstClr val="black"/>
                </a:solidFill>
              </a:endParaRPr>
            </a:p>
          </p:txBody>
        </p:sp>
        <p:sp>
          <p:nvSpPr>
            <p:cNvPr id="26" name="Rectangle 25"/>
            <p:cNvSpPr/>
            <p:nvPr/>
          </p:nvSpPr>
          <p:spPr>
            <a:xfrm>
              <a:off x="6203667" y="4509654"/>
              <a:ext cx="792088" cy="32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Music</a:t>
              </a:r>
              <a:endParaRPr lang="en-CA" dirty="0">
                <a:solidFill>
                  <a:prstClr val="black"/>
                </a:solidFill>
              </a:endParaRPr>
            </a:p>
          </p:txBody>
        </p:sp>
        <p:sp>
          <p:nvSpPr>
            <p:cNvPr id="27" name="Rectangle 26"/>
            <p:cNvSpPr/>
            <p:nvPr/>
          </p:nvSpPr>
          <p:spPr>
            <a:xfrm>
              <a:off x="7149147" y="4509654"/>
              <a:ext cx="792088" cy="3330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X </a:t>
              </a:r>
              <a:r>
                <a:rPr lang="en-CA" dirty="0" err="1" smtClean="0">
                  <a:solidFill>
                    <a:prstClr val="black"/>
                  </a:solidFill>
                </a:rPr>
                <a:t>Div</a:t>
              </a:r>
              <a:endParaRPr lang="en-CA" dirty="0">
                <a:solidFill>
                  <a:prstClr val="black"/>
                </a:solidFill>
              </a:endParaRPr>
            </a:p>
          </p:txBody>
        </p:sp>
        <p:sp>
          <p:nvSpPr>
            <p:cNvPr id="28" name="Rectangle 27"/>
            <p:cNvSpPr/>
            <p:nvPr/>
          </p:nvSpPr>
          <p:spPr>
            <a:xfrm>
              <a:off x="424812" y="5048229"/>
              <a:ext cx="440320" cy="2418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prstClr val="black"/>
                  </a:solidFill>
                </a:rPr>
                <a:t>HRA</a:t>
              </a:r>
              <a:endParaRPr lang="en-CA" dirty="0">
                <a:solidFill>
                  <a:prstClr val="black"/>
                </a:solidFill>
              </a:endParaRPr>
            </a:p>
          </p:txBody>
        </p:sp>
        <p:sp>
          <p:nvSpPr>
            <p:cNvPr id="31" name="Rectangle 30"/>
            <p:cNvSpPr/>
            <p:nvPr/>
          </p:nvSpPr>
          <p:spPr>
            <a:xfrm>
              <a:off x="1147143" y="5048229"/>
              <a:ext cx="440320" cy="2418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prstClr val="black"/>
                  </a:solidFill>
                </a:rPr>
                <a:t>FSA</a:t>
              </a:r>
              <a:endParaRPr lang="en-CA" sz="1100" dirty="0">
                <a:solidFill>
                  <a:prstClr val="black"/>
                </a:solidFill>
              </a:endParaRPr>
            </a:p>
          </p:txBody>
        </p:sp>
        <p:sp>
          <p:nvSpPr>
            <p:cNvPr id="32" name="Rectangle 31"/>
            <p:cNvSpPr/>
            <p:nvPr/>
          </p:nvSpPr>
          <p:spPr>
            <a:xfrm>
              <a:off x="2032380" y="5466375"/>
              <a:ext cx="792088" cy="3610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smtClean="0">
                  <a:solidFill>
                    <a:prstClr val="black"/>
                  </a:solidFill>
                </a:rPr>
                <a:t>Postal</a:t>
              </a:r>
            </a:p>
            <a:p>
              <a:pPr algn="ctr"/>
              <a:r>
                <a:rPr lang="en-CA" sz="1050" dirty="0" smtClean="0">
                  <a:solidFill>
                    <a:prstClr val="black"/>
                  </a:solidFill>
                </a:rPr>
                <a:t>(Trenton)</a:t>
              </a:r>
              <a:endParaRPr lang="en-CA" sz="1050" dirty="0">
                <a:solidFill>
                  <a:prstClr val="black"/>
                </a:solidFill>
              </a:endParaRPr>
            </a:p>
          </p:txBody>
        </p:sp>
        <p:sp>
          <p:nvSpPr>
            <p:cNvPr id="34" name="Rectangle 33"/>
            <p:cNvSpPr/>
            <p:nvPr/>
          </p:nvSpPr>
          <p:spPr>
            <a:xfrm>
              <a:off x="1800369" y="5037877"/>
              <a:ext cx="432048" cy="2543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err="1" smtClean="0">
                  <a:solidFill>
                    <a:prstClr val="black"/>
                  </a:solidFill>
                </a:rPr>
                <a:t>Tpt</a:t>
              </a:r>
              <a:endParaRPr lang="en-CA" sz="1100" dirty="0">
                <a:solidFill>
                  <a:prstClr val="black"/>
                </a:solidFill>
              </a:endParaRPr>
            </a:p>
          </p:txBody>
        </p:sp>
        <p:sp>
          <p:nvSpPr>
            <p:cNvPr id="35" name="Rectangle 34"/>
            <p:cNvSpPr/>
            <p:nvPr/>
          </p:nvSpPr>
          <p:spPr>
            <a:xfrm>
              <a:off x="2560552" y="5038949"/>
              <a:ext cx="432048" cy="2646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err="1" smtClean="0">
                  <a:solidFill>
                    <a:prstClr val="black"/>
                  </a:solidFill>
                </a:rPr>
                <a:t>Tfc</a:t>
              </a:r>
              <a:endParaRPr lang="en-CA" sz="1100" dirty="0">
                <a:solidFill>
                  <a:prstClr val="black"/>
                </a:solidFill>
              </a:endParaRPr>
            </a:p>
          </p:txBody>
        </p:sp>
        <p:sp>
          <p:nvSpPr>
            <p:cNvPr id="37" name="Rectangle 36"/>
            <p:cNvSpPr/>
            <p:nvPr/>
          </p:nvSpPr>
          <p:spPr>
            <a:xfrm>
              <a:off x="8254752" y="5038949"/>
              <a:ext cx="432048" cy="2646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prstClr val="black"/>
                  </a:solidFill>
                </a:rPr>
                <a:t>TIC</a:t>
              </a:r>
              <a:endParaRPr lang="en-CA" sz="1400" dirty="0">
                <a:solidFill>
                  <a:prstClr val="black"/>
                </a:solidFill>
              </a:endParaRPr>
            </a:p>
          </p:txBody>
        </p:sp>
        <p:sp>
          <p:nvSpPr>
            <p:cNvPr id="38" name="Rectangle 37"/>
            <p:cNvSpPr/>
            <p:nvPr/>
          </p:nvSpPr>
          <p:spPr>
            <a:xfrm>
              <a:off x="7858708" y="1408780"/>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prstClr val="black"/>
                  </a:solidFill>
                </a:rPr>
                <a:t>CA COE</a:t>
              </a:r>
              <a:endParaRPr lang="en-CA" sz="1400" dirty="0">
                <a:solidFill>
                  <a:prstClr val="black"/>
                </a:solidFill>
              </a:endParaRPr>
            </a:p>
          </p:txBody>
        </p:sp>
        <p:cxnSp>
          <p:nvCxnSpPr>
            <p:cNvPr id="40" name="Straight Connector 39"/>
            <p:cNvCxnSpPr>
              <a:stCxn id="4" idx="2"/>
              <a:endCxn id="9" idx="0"/>
            </p:cNvCxnSpPr>
            <p:nvPr/>
          </p:nvCxnSpPr>
          <p:spPr>
            <a:xfrm flipH="1">
              <a:off x="4367869" y="794399"/>
              <a:ext cx="11886" cy="832252"/>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1007604" y="4194445"/>
              <a:ext cx="7480176" cy="2363"/>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3839695" y="1187624"/>
              <a:ext cx="1054172" cy="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a:endCxn id="38" idx="1"/>
            </p:cNvCxnSpPr>
            <p:nvPr/>
          </p:nvCxnSpPr>
          <p:spPr>
            <a:xfrm flipV="1">
              <a:off x="4363299" y="1552796"/>
              <a:ext cx="3495409" cy="1102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04" name="Rectangle 103"/>
            <p:cNvSpPr/>
            <p:nvPr/>
          </p:nvSpPr>
          <p:spPr>
            <a:xfrm>
              <a:off x="484936" y="802464"/>
              <a:ext cx="893973" cy="4392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smtClean="0">
                <a:solidFill>
                  <a:prstClr val="black"/>
                </a:solidFill>
              </a:endParaRPr>
            </a:p>
            <a:p>
              <a:pPr algn="ctr"/>
              <a:r>
                <a:rPr lang="en-CA" sz="1200" dirty="0" smtClean="0">
                  <a:solidFill>
                    <a:prstClr val="black"/>
                  </a:solidFill>
                </a:rPr>
                <a:t>Chief</a:t>
              </a:r>
              <a:br>
                <a:rPr lang="en-CA" sz="1200" dirty="0" smtClean="0">
                  <a:solidFill>
                    <a:prstClr val="black"/>
                  </a:solidFill>
                </a:rPr>
              </a:br>
              <a:r>
                <a:rPr lang="en-CA" sz="1200" dirty="0" smtClean="0">
                  <a:solidFill>
                    <a:prstClr val="black"/>
                  </a:solidFill>
                </a:rPr>
                <a:t>Strategy</a:t>
              </a:r>
            </a:p>
            <a:p>
              <a:pPr algn="ctr"/>
              <a:endParaRPr lang="en-CA" sz="1200" dirty="0">
                <a:solidFill>
                  <a:prstClr val="black"/>
                </a:solidFill>
              </a:endParaRPr>
            </a:p>
          </p:txBody>
        </p:sp>
        <p:cxnSp>
          <p:nvCxnSpPr>
            <p:cNvPr id="105" name="Straight Connector 104"/>
            <p:cNvCxnSpPr/>
            <p:nvPr/>
          </p:nvCxnSpPr>
          <p:spPr>
            <a:xfrm flipV="1">
              <a:off x="1373490" y="972754"/>
              <a:ext cx="2989087" cy="7975"/>
            </a:xfrm>
            <a:prstGeom prst="line">
              <a:avLst/>
            </a:prstGeom>
            <a:effectLst/>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a:off x="7242591" y="1734163"/>
              <a:ext cx="796" cy="760934"/>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a:off x="2774437" y="2796533"/>
              <a:ext cx="2139" cy="626518"/>
            </a:xfrm>
            <a:prstGeom prst="line">
              <a:avLst/>
            </a:prstGeom>
          </p:spPr>
          <p:style>
            <a:lnRef idx="2">
              <a:schemeClr val="dk1"/>
            </a:lnRef>
            <a:fillRef idx="0">
              <a:schemeClr val="dk1"/>
            </a:fillRef>
            <a:effectRef idx="1">
              <a:schemeClr val="dk1"/>
            </a:effectRef>
            <a:fontRef idx="minor">
              <a:schemeClr val="tx1"/>
            </a:fontRef>
          </p:style>
        </p:cxnSp>
        <p:cxnSp>
          <p:nvCxnSpPr>
            <p:cNvPr id="112" name="Straight Connector 111"/>
            <p:cNvCxnSpPr>
              <a:stCxn id="15" idx="2"/>
            </p:cNvCxnSpPr>
            <p:nvPr/>
          </p:nvCxnSpPr>
          <p:spPr>
            <a:xfrm>
              <a:off x="6018676" y="2782064"/>
              <a:ext cx="0" cy="312835"/>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a:stCxn id="31" idx="1"/>
              <a:endCxn id="28" idx="3"/>
            </p:cNvCxnSpPr>
            <p:nvPr/>
          </p:nvCxnSpPr>
          <p:spPr>
            <a:xfrm flipH="1">
              <a:off x="865132" y="5169153"/>
              <a:ext cx="282011" cy="0"/>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p:cNvCxnSpPr>
              <a:stCxn id="12" idx="3"/>
              <a:endCxn id="6" idx="1"/>
            </p:cNvCxnSpPr>
            <p:nvPr/>
          </p:nvCxnSpPr>
          <p:spPr>
            <a:xfrm flipV="1">
              <a:off x="1055306" y="2638048"/>
              <a:ext cx="1695929" cy="11250"/>
            </a:xfrm>
            <a:prstGeom prst="line">
              <a:avLst/>
            </a:prstGeom>
          </p:spPr>
          <p:style>
            <a:lnRef idx="2">
              <a:schemeClr val="dk1"/>
            </a:lnRef>
            <a:fillRef idx="0">
              <a:schemeClr val="dk1"/>
            </a:fillRef>
            <a:effectRef idx="1">
              <a:schemeClr val="dk1"/>
            </a:effectRef>
            <a:fontRef idx="minor">
              <a:schemeClr val="tx1"/>
            </a:fontRef>
          </p:style>
        </p:cxnSp>
        <p:cxnSp>
          <p:nvCxnSpPr>
            <p:cNvPr id="116" name="Straight Connector 115"/>
            <p:cNvCxnSpPr>
              <a:endCxn id="24" idx="0"/>
            </p:cNvCxnSpPr>
            <p:nvPr/>
          </p:nvCxnSpPr>
          <p:spPr>
            <a:xfrm>
              <a:off x="1007604" y="4196819"/>
              <a:ext cx="2106" cy="328910"/>
            </a:xfrm>
            <a:prstGeom prst="line">
              <a:avLst/>
            </a:prstGeom>
          </p:spPr>
          <p:style>
            <a:lnRef idx="2">
              <a:schemeClr val="dk1"/>
            </a:lnRef>
            <a:fillRef idx="0">
              <a:schemeClr val="dk1"/>
            </a:fillRef>
            <a:effectRef idx="1">
              <a:schemeClr val="dk1"/>
            </a:effectRef>
            <a:fontRef idx="minor">
              <a:schemeClr val="tx1"/>
            </a:fontRef>
          </p:style>
        </p:cxnSp>
        <p:cxnSp>
          <p:nvCxnSpPr>
            <p:cNvPr id="117" name="Straight Connector 116"/>
            <p:cNvCxnSpPr>
              <a:stCxn id="30" idx="2"/>
              <a:endCxn id="37" idx="0"/>
            </p:cNvCxnSpPr>
            <p:nvPr/>
          </p:nvCxnSpPr>
          <p:spPr>
            <a:xfrm flipH="1">
              <a:off x="8470776" y="4799158"/>
              <a:ext cx="4611" cy="239791"/>
            </a:xfrm>
            <a:prstGeom prst="line">
              <a:avLst/>
            </a:prstGeom>
          </p:spPr>
          <p:style>
            <a:lnRef idx="2">
              <a:schemeClr val="dk1"/>
            </a:lnRef>
            <a:fillRef idx="0">
              <a:schemeClr val="dk1"/>
            </a:fillRef>
            <a:effectRef idx="1">
              <a:schemeClr val="dk1"/>
            </a:effectRef>
            <a:fontRef idx="minor">
              <a:schemeClr val="tx1"/>
            </a:fontRef>
          </p:style>
        </p:cxnSp>
        <p:cxnSp>
          <p:nvCxnSpPr>
            <p:cNvPr id="118" name="Straight Connector 117"/>
            <p:cNvCxnSpPr>
              <a:endCxn id="32" idx="0"/>
            </p:cNvCxnSpPr>
            <p:nvPr/>
          </p:nvCxnSpPr>
          <p:spPr>
            <a:xfrm flipH="1">
              <a:off x="2428424" y="4837806"/>
              <a:ext cx="4813" cy="628569"/>
            </a:xfrm>
            <a:prstGeom prst="line">
              <a:avLst/>
            </a:prstGeom>
          </p:spPr>
          <p:style>
            <a:lnRef idx="2">
              <a:schemeClr val="dk1"/>
            </a:lnRef>
            <a:fillRef idx="0">
              <a:schemeClr val="dk1"/>
            </a:fillRef>
            <a:effectRef idx="1">
              <a:schemeClr val="dk1"/>
            </a:effectRef>
            <a:fontRef idx="minor">
              <a:schemeClr val="tx1"/>
            </a:fontRef>
          </p:style>
        </p:cxnSp>
        <p:cxnSp>
          <p:nvCxnSpPr>
            <p:cNvPr id="119" name="Straight Connector 118"/>
            <p:cNvCxnSpPr>
              <a:stCxn id="24" idx="2"/>
            </p:cNvCxnSpPr>
            <p:nvPr/>
          </p:nvCxnSpPr>
          <p:spPr>
            <a:xfrm>
              <a:off x="1009710" y="4817728"/>
              <a:ext cx="5156" cy="351425"/>
            </a:xfrm>
            <a:prstGeom prst="line">
              <a:avLst/>
            </a:prstGeom>
          </p:spPr>
          <p:style>
            <a:lnRef idx="2">
              <a:schemeClr val="dk1"/>
            </a:lnRef>
            <a:fillRef idx="0">
              <a:schemeClr val="dk1"/>
            </a:fillRef>
            <a:effectRef idx="1">
              <a:schemeClr val="dk1"/>
            </a:effectRef>
            <a:fontRef idx="minor">
              <a:schemeClr val="tx1"/>
            </a:fontRef>
          </p:style>
        </p:cxnSp>
        <p:cxnSp>
          <p:nvCxnSpPr>
            <p:cNvPr id="127" name="Straight Connector 126"/>
            <p:cNvCxnSpPr>
              <a:endCxn id="23" idx="0"/>
            </p:cNvCxnSpPr>
            <p:nvPr/>
          </p:nvCxnSpPr>
          <p:spPr>
            <a:xfrm flipH="1">
              <a:off x="2428424" y="4189675"/>
              <a:ext cx="910" cy="323612"/>
            </a:xfrm>
            <a:prstGeom prst="line">
              <a:avLst/>
            </a:prstGeom>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a:off x="7470992" y="4188663"/>
              <a:ext cx="0" cy="284669"/>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a:off x="6544277" y="4180894"/>
              <a:ext cx="0" cy="284669"/>
            </a:xfrm>
            <a:prstGeom prst="line">
              <a:avLst/>
            </a:prstGeom>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a:off x="5357153" y="4198406"/>
              <a:ext cx="0" cy="284669"/>
            </a:xfrm>
            <a:prstGeom prst="line">
              <a:avLst/>
            </a:prstGeom>
          </p:spPr>
          <p:style>
            <a:lnRef idx="2">
              <a:schemeClr val="dk1"/>
            </a:lnRef>
            <a:fillRef idx="0">
              <a:schemeClr val="dk1"/>
            </a:fillRef>
            <a:effectRef idx="1">
              <a:schemeClr val="dk1"/>
            </a:effectRef>
            <a:fontRef idx="minor">
              <a:schemeClr val="tx1"/>
            </a:fontRef>
          </p:style>
        </p:cxnSp>
        <p:cxnSp>
          <p:nvCxnSpPr>
            <p:cNvPr id="131" name="Straight Connector 130"/>
            <p:cNvCxnSpPr/>
            <p:nvPr/>
          </p:nvCxnSpPr>
          <p:spPr>
            <a:xfrm>
              <a:off x="8487780" y="4189675"/>
              <a:ext cx="0" cy="284669"/>
            </a:xfrm>
            <a:prstGeom prst="line">
              <a:avLst/>
            </a:prstGeom>
          </p:spPr>
          <p:style>
            <a:lnRef idx="2">
              <a:schemeClr val="dk1"/>
            </a:lnRef>
            <a:fillRef idx="0">
              <a:schemeClr val="dk1"/>
            </a:fillRef>
            <a:effectRef idx="1">
              <a:schemeClr val="dk1"/>
            </a:effectRef>
            <a:fontRef idx="minor">
              <a:schemeClr val="tx1"/>
            </a:fontRef>
          </p:style>
        </p:cxnSp>
        <p:cxnSp>
          <p:nvCxnSpPr>
            <p:cNvPr id="144" name="Straight Connector 143"/>
            <p:cNvCxnSpPr>
              <a:stCxn id="35" idx="1"/>
            </p:cNvCxnSpPr>
            <p:nvPr/>
          </p:nvCxnSpPr>
          <p:spPr>
            <a:xfrm flipH="1" flipV="1">
              <a:off x="2243744" y="5169153"/>
              <a:ext cx="316808" cy="2144"/>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p:cNvCxnSpPr>
              <a:stCxn id="76" idx="1"/>
              <a:endCxn id="75" idx="3"/>
            </p:cNvCxnSpPr>
            <p:nvPr/>
          </p:nvCxnSpPr>
          <p:spPr>
            <a:xfrm flipH="1">
              <a:off x="3637554" y="5171657"/>
              <a:ext cx="313993" cy="0"/>
            </a:xfrm>
            <a:prstGeom prst="line">
              <a:avLst/>
            </a:prstGeom>
          </p:spPr>
          <p:style>
            <a:lnRef idx="2">
              <a:schemeClr val="dk1"/>
            </a:lnRef>
            <a:fillRef idx="0">
              <a:schemeClr val="dk1"/>
            </a:fillRef>
            <a:effectRef idx="1">
              <a:schemeClr val="dk1"/>
            </a:effectRef>
            <a:fontRef idx="minor">
              <a:schemeClr val="tx1"/>
            </a:fontRef>
          </p:style>
        </p:cxnSp>
        <p:cxnSp>
          <p:nvCxnSpPr>
            <p:cNvPr id="164" name="Straight Connector 163"/>
            <p:cNvCxnSpPr>
              <a:stCxn id="20" idx="1"/>
              <a:endCxn id="10" idx="3"/>
            </p:cNvCxnSpPr>
            <p:nvPr/>
          </p:nvCxnSpPr>
          <p:spPr>
            <a:xfrm flipH="1">
              <a:off x="2517743" y="3411377"/>
              <a:ext cx="434353" cy="0"/>
            </a:xfrm>
            <a:prstGeom prst="line">
              <a:avLst/>
            </a:prstGeom>
          </p:spPr>
          <p:style>
            <a:lnRef idx="2">
              <a:schemeClr val="dk1"/>
            </a:lnRef>
            <a:fillRef idx="0">
              <a:schemeClr val="dk1"/>
            </a:fillRef>
            <a:effectRef idx="1">
              <a:schemeClr val="dk1"/>
            </a:effectRef>
            <a:fontRef idx="minor">
              <a:schemeClr val="tx1"/>
            </a:fontRef>
          </p:style>
        </p:cxnSp>
      </p:grpSp>
      <p:sp>
        <p:nvSpPr>
          <p:cNvPr id="64" name="TextBox 63"/>
          <p:cNvSpPr txBox="1"/>
          <p:nvPr/>
        </p:nvSpPr>
        <p:spPr>
          <a:xfrm>
            <a:off x="0" y="-21051"/>
            <a:ext cx="2932310" cy="1384995"/>
          </a:xfrm>
          <a:prstGeom prst="rect">
            <a:avLst/>
          </a:prstGeom>
          <a:solidFill>
            <a:srgbClr val="FFFFFF">
              <a:lumMod val="85000"/>
            </a:srgbClr>
          </a:solidFill>
        </p:spPr>
        <p:txBody>
          <a:bodyPr wrap="square">
            <a:spAutoFit/>
          </a:bodyPr>
          <a:lstStyle/>
          <a:p>
            <a:pPr algn="ctr">
              <a:tabLst>
                <a:tab pos="723900" algn="l"/>
              </a:tabLst>
              <a:defRPr/>
            </a:pPr>
            <a:r>
              <a:rPr lang="en-CA" sz="1200" b="1" u="sng" kern="0" dirty="0">
                <a:solidFill>
                  <a:srgbClr val="000000"/>
                </a:solidFill>
                <a:latin typeface="Arial"/>
              </a:rPr>
              <a:t>Strength</a:t>
            </a:r>
          </a:p>
          <a:p>
            <a:pPr>
              <a:tabLst>
                <a:tab pos="723900" algn="l"/>
              </a:tabLst>
              <a:defRPr/>
            </a:pPr>
            <a:r>
              <a:rPr lang="en-CA" sz="1200" kern="0" dirty="0">
                <a:solidFill>
                  <a:srgbClr val="000000"/>
                </a:solidFill>
                <a:latin typeface="Arial"/>
              </a:rPr>
              <a:t>Officers =   </a:t>
            </a:r>
            <a:r>
              <a:rPr lang="en-CA" sz="1200" kern="0" dirty="0" smtClean="0">
                <a:solidFill>
                  <a:srgbClr val="000000"/>
                </a:solidFill>
                <a:latin typeface="Arial"/>
              </a:rPr>
              <a:t> 34</a:t>
            </a:r>
          </a:p>
          <a:p>
            <a:pPr>
              <a:tabLst>
                <a:tab pos="723900" algn="l"/>
              </a:tabLst>
              <a:defRPr/>
            </a:pPr>
            <a:r>
              <a:rPr lang="en-CA" sz="1200" kern="0" dirty="0" smtClean="0">
                <a:solidFill>
                  <a:srgbClr val="000000"/>
                </a:solidFill>
                <a:latin typeface="Arial"/>
              </a:rPr>
              <a:t>NCMS </a:t>
            </a:r>
            <a:r>
              <a:rPr lang="en-CA" sz="1200" kern="0" dirty="0">
                <a:solidFill>
                  <a:srgbClr val="000000"/>
                </a:solidFill>
                <a:latin typeface="Arial"/>
              </a:rPr>
              <a:t>=    </a:t>
            </a:r>
            <a:r>
              <a:rPr lang="en-CA" sz="1200" kern="0" dirty="0" smtClean="0">
                <a:solidFill>
                  <a:srgbClr val="000000"/>
                </a:solidFill>
                <a:latin typeface="Arial"/>
              </a:rPr>
              <a:t>163 </a:t>
            </a:r>
          </a:p>
          <a:p>
            <a:pPr>
              <a:tabLst>
                <a:tab pos="723900" algn="l"/>
              </a:tabLst>
              <a:defRPr/>
            </a:pPr>
            <a:r>
              <a:rPr lang="en-CA" sz="1200" kern="0" dirty="0" smtClean="0">
                <a:solidFill>
                  <a:srgbClr val="000000"/>
                </a:solidFill>
                <a:latin typeface="Arial"/>
              </a:rPr>
              <a:t>Civilians </a:t>
            </a:r>
            <a:r>
              <a:rPr lang="en-CA" sz="1200" kern="0" dirty="0">
                <a:solidFill>
                  <a:srgbClr val="000000"/>
                </a:solidFill>
                <a:latin typeface="Arial"/>
              </a:rPr>
              <a:t>=   </a:t>
            </a:r>
            <a:r>
              <a:rPr lang="en-CA" sz="1200" kern="0" dirty="0" smtClean="0">
                <a:solidFill>
                  <a:srgbClr val="000000"/>
                </a:solidFill>
                <a:latin typeface="Arial"/>
              </a:rPr>
              <a:t>10</a:t>
            </a:r>
            <a:endParaRPr lang="en-CA" sz="1200" kern="0" dirty="0">
              <a:solidFill>
                <a:srgbClr val="000000"/>
              </a:solidFill>
              <a:latin typeface="Arial"/>
            </a:endParaRPr>
          </a:p>
          <a:p>
            <a:pPr>
              <a:defRPr/>
            </a:pPr>
            <a:r>
              <a:rPr lang="en-CA" sz="1200" u="sng" kern="0" dirty="0">
                <a:solidFill>
                  <a:srgbClr val="000000"/>
                </a:solidFill>
                <a:latin typeface="Arial"/>
              </a:rPr>
              <a:t>Total permanent staff</a:t>
            </a:r>
            <a:r>
              <a:rPr lang="en-CA" sz="1200" kern="0" dirty="0">
                <a:solidFill>
                  <a:srgbClr val="000000"/>
                </a:solidFill>
                <a:latin typeface="Arial"/>
              </a:rPr>
              <a:t> : </a:t>
            </a:r>
            <a:r>
              <a:rPr lang="en-CA" sz="1200" kern="0" dirty="0" smtClean="0">
                <a:solidFill>
                  <a:srgbClr val="000000"/>
                </a:solidFill>
                <a:latin typeface="Arial"/>
              </a:rPr>
              <a:t>207 (filled (199)</a:t>
            </a:r>
            <a:endParaRPr lang="en-CA" sz="1200" u="sng" kern="0" dirty="0">
              <a:solidFill>
                <a:srgbClr val="000000"/>
              </a:solidFill>
              <a:latin typeface="Arial"/>
            </a:endParaRPr>
          </a:p>
          <a:p>
            <a:pPr>
              <a:defRPr/>
            </a:pPr>
            <a:r>
              <a:rPr lang="en-CA" sz="1200" kern="0" dirty="0" smtClean="0">
                <a:solidFill>
                  <a:srgbClr val="000000"/>
                </a:solidFill>
                <a:latin typeface="Arial"/>
              </a:rPr>
              <a:t>Commissionaires = 3</a:t>
            </a:r>
            <a:endParaRPr lang="en-CA" sz="1200" kern="0" dirty="0">
              <a:solidFill>
                <a:srgbClr val="000000"/>
              </a:solidFill>
              <a:latin typeface="Arial"/>
            </a:endParaRPr>
          </a:p>
          <a:p>
            <a:pPr>
              <a:defRPr/>
            </a:pPr>
            <a:r>
              <a:rPr lang="en-CA" sz="1200" kern="0" dirty="0">
                <a:solidFill>
                  <a:srgbClr val="000000"/>
                </a:solidFill>
                <a:latin typeface="Arial"/>
              </a:rPr>
              <a:t>Contractors (</a:t>
            </a:r>
            <a:r>
              <a:rPr lang="en-CA" sz="1200" kern="0" dirty="0" smtClean="0">
                <a:solidFill>
                  <a:srgbClr val="000000"/>
                </a:solidFill>
                <a:latin typeface="Arial"/>
              </a:rPr>
              <a:t>Calian)  </a:t>
            </a:r>
            <a:r>
              <a:rPr lang="en-CA" sz="1200" kern="0" dirty="0">
                <a:solidFill>
                  <a:srgbClr val="000000"/>
                </a:solidFill>
                <a:latin typeface="Arial"/>
              </a:rPr>
              <a:t>=    </a:t>
            </a:r>
            <a:r>
              <a:rPr lang="en-CA" sz="1200" kern="0" dirty="0" smtClean="0">
                <a:solidFill>
                  <a:srgbClr val="000000"/>
                </a:solidFill>
                <a:latin typeface="Arial"/>
              </a:rPr>
              <a:t>33 (filled 29)</a:t>
            </a:r>
            <a:endParaRPr lang="en-CA" sz="1200" kern="0" dirty="0">
              <a:solidFill>
                <a:srgbClr val="000000"/>
              </a:solidFill>
              <a:latin typeface="Arial"/>
            </a:endParaRPr>
          </a:p>
        </p:txBody>
      </p:sp>
      <p:sp>
        <p:nvSpPr>
          <p:cNvPr id="65" name="TextBox 64"/>
          <p:cNvSpPr txBox="1"/>
          <p:nvPr/>
        </p:nvSpPr>
        <p:spPr>
          <a:xfrm>
            <a:off x="6072523" y="-583"/>
            <a:ext cx="3048000" cy="1846659"/>
          </a:xfrm>
          <a:prstGeom prst="rect">
            <a:avLst/>
          </a:prstGeom>
          <a:solidFill>
            <a:srgbClr val="FFFFFF">
              <a:lumMod val="85000"/>
            </a:srgbClr>
          </a:solidFill>
        </p:spPr>
        <p:txBody>
          <a:bodyPr wrap="square" rtlCol="0">
            <a:spAutoFit/>
          </a:bodyPr>
          <a:lstStyle/>
          <a:p>
            <a:pPr algn="ctr">
              <a:spcBef>
                <a:spcPts val="300"/>
              </a:spcBef>
              <a:spcAft>
                <a:spcPts val="300"/>
              </a:spcAft>
              <a:defRPr/>
            </a:pPr>
            <a:r>
              <a:rPr lang="en-CA" sz="1200" b="1" u="sng" kern="0" dirty="0" smtClean="0">
                <a:solidFill>
                  <a:srgbClr val="000000"/>
                </a:solidFill>
                <a:latin typeface="Arial"/>
              </a:rPr>
              <a:t>Key Figures</a:t>
            </a:r>
          </a:p>
          <a:p>
            <a:pPr marL="285750" indent="-285750">
              <a:spcBef>
                <a:spcPts val="300"/>
              </a:spcBef>
              <a:spcAft>
                <a:spcPts val="300"/>
              </a:spcAft>
              <a:buFont typeface="Wingdings" panose="05000000000000000000" pitchFamily="2" charset="2"/>
              <a:buChar char="§"/>
              <a:defRPr/>
            </a:pPr>
            <a:r>
              <a:rPr lang="en-CA" sz="1200" kern="0" dirty="0" smtClean="0">
                <a:solidFill>
                  <a:srgbClr val="000000"/>
                </a:solidFill>
                <a:latin typeface="Arial"/>
              </a:rPr>
              <a:t>111 different courses</a:t>
            </a:r>
          </a:p>
          <a:p>
            <a:pPr marL="285750" indent="-285750">
              <a:spcBef>
                <a:spcPts val="300"/>
              </a:spcBef>
              <a:spcAft>
                <a:spcPts val="300"/>
              </a:spcAft>
              <a:buFont typeface="Wingdings" panose="05000000000000000000" pitchFamily="2" charset="2"/>
              <a:buChar char="§"/>
              <a:defRPr/>
            </a:pPr>
            <a:r>
              <a:rPr lang="en-CA" sz="1200" kern="0" dirty="0" smtClean="0">
                <a:solidFill>
                  <a:srgbClr val="000000"/>
                </a:solidFill>
                <a:latin typeface="Arial"/>
              </a:rPr>
              <a:t>300 serials / year - </a:t>
            </a:r>
            <a:r>
              <a:rPr lang="en-CA" sz="1200" kern="0" dirty="0" err="1" smtClean="0">
                <a:solidFill>
                  <a:srgbClr val="000000"/>
                </a:solidFill>
                <a:latin typeface="Arial"/>
              </a:rPr>
              <a:t>avg</a:t>
            </a:r>
            <a:endParaRPr lang="en-CA" sz="1200" kern="0" dirty="0" smtClean="0">
              <a:solidFill>
                <a:srgbClr val="000000"/>
              </a:solidFill>
              <a:latin typeface="Arial"/>
            </a:endParaRPr>
          </a:p>
          <a:p>
            <a:pPr marL="285750" indent="-285750">
              <a:spcBef>
                <a:spcPts val="300"/>
              </a:spcBef>
              <a:spcAft>
                <a:spcPts val="300"/>
              </a:spcAft>
              <a:buFont typeface="Wingdings" panose="05000000000000000000" pitchFamily="2" charset="2"/>
              <a:buChar char="§"/>
              <a:defRPr/>
            </a:pPr>
            <a:r>
              <a:rPr lang="en-CA" sz="1200" kern="0" dirty="0" smtClean="0">
                <a:solidFill>
                  <a:srgbClr val="000000"/>
                </a:solidFill>
                <a:latin typeface="Arial"/>
              </a:rPr>
              <a:t>4,000 students / year - </a:t>
            </a:r>
            <a:r>
              <a:rPr lang="en-CA" sz="1200" kern="0" dirty="0" err="1" smtClean="0">
                <a:solidFill>
                  <a:srgbClr val="000000"/>
                </a:solidFill>
                <a:latin typeface="Arial"/>
              </a:rPr>
              <a:t>avg</a:t>
            </a:r>
            <a:endParaRPr lang="en-CA" sz="1200" kern="0" dirty="0" smtClean="0">
              <a:solidFill>
                <a:srgbClr val="000000"/>
              </a:solidFill>
              <a:latin typeface="Arial"/>
            </a:endParaRPr>
          </a:p>
          <a:p>
            <a:pPr marL="285750" indent="-285750">
              <a:spcBef>
                <a:spcPts val="300"/>
              </a:spcBef>
              <a:spcAft>
                <a:spcPts val="300"/>
              </a:spcAft>
              <a:buFont typeface="Wingdings" panose="05000000000000000000" pitchFamily="2" charset="2"/>
              <a:buChar char="§"/>
              <a:defRPr/>
            </a:pPr>
            <a:r>
              <a:rPr lang="en-CA" sz="1200" kern="0" dirty="0" smtClean="0">
                <a:solidFill>
                  <a:srgbClr val="000000"/>
                </a:solidFill>
                <a:latin typeface="Arial"/>
              </a:rPr>
              <a:t>Courses duration:  5 to 140 </a:t>
            </a:r>
            <a:r>
              <a:rPr lang="en-CA" sz="1200" kern="0" dirty="0" err="1" smtClean="0">
                <a:solidFill>
                  <a:srgbClr val="000000"/>
                </a:solidFill>
                <a:latin typeface="Arial"/>
              </a:rPr>
              <a:t>trg</a:t>
            </a:r>
            <a:r>
              <a:rPr lang="en-CA" sz="1200" kern="0" dirty="0" smtClean="0">
                <a:solidFill>
                  <a:srgbClr val="000000"/>
                </a:solidFill>
                <a:latin typeface="Arial"/>
              </a:rPr>
              <a:t> days</a:t>
            </a:r>
          </a:p>
          <a:p>
            <a:pPr marL="285750" indent="-285750">
              <a:spcBef>
                <a:spcPts val="300"/>
              </a:spcBef>
              <a:spcAft>
                <a:spcPts val="300"/>
              </a:spcAft>
              <a:buFont typeface="Wingdings" panose="05000000000000000000" pitchFamily="2" charset="2"/>
              <a:buChar char="§"/>
              <a:defRPr/>
            </a:pPr>
            <a:r>
              <a:rPr lang="en-CA" sz="1200" kern="0" dirty="0">
                <a:solidFill>
                  <a:srgbClr val="000000"/>
                </a:solidFill>
              </a:rPr>
              <a:t>Average </a:t>
            </a:r>
            <a:r>
              <a:rPr lang="en-CA" sz="1200" kern="0" dirty="0" err="1">
                <a:solidFill>
                  <a:srgbClr val="000000"/>
                </a:solidFill>
              </a:rPr>
              <a:t>pers</a:t>
            </a:r>
            <a:r>
              <a:rPr lang="en-CA" sz="1200" kern="0" dirty="0">
                <a:solidFill>
                  <a:srgbClr val="000000"/>
                </a:solidFill>
              </a:rPr>
              <a:t> at CFLTC / day – 753</a:t>
            </a:r>
          </a:p>
          <a:p>
            <a:pPr marL="268288">
              <a:spcBef>
                <a:spcPts val="300"/>
              </a:spcBef>
              <a:spcAft>
                <a:spcPts val="300"/>
              </a:spcAft>
              <a:defRPr/>
            </a:pPr>
            <a:r>
              <a:rPr lang="en-CA" sz="1200" kern="0" dirty="0">
                <a:solidFill>
                  <a:srgbClr val="000000"/>
                </a:solidFill>
              </a:rPr>
              <a:t>(Lowest 506, Highest 975</a:t>
            </a:r>
            <a:r>
              <a:rPr lang="en-CA" sz="1200" kern="0" dirty="0" smtClean="0">
                <a:solidFill>
                  <a:srgbClr val="000000"/>
                </a:solidFill>
              </a:rPr>
              <a:t>)</a:t>
            </a:r>
            <a:endParaRPr lang="en-CA" sz="1200" kern="0" dirty="0">
              <a:solidFill>
                <a:srgbClr val="000000"/>
              </a:solidFill>
            </a:endParaRPr>
          </a:p>
        </p:txBody>
      </p:sp>
      <p:cxnSp>
        <p:nvCxnSpPr>
          <p:cNvPr id="68" name="Straight Connector 67"/>
          <p:cNvCxnSpPr>
            <a:stCxn id="9" idx="2"/>
          </p:cNvCxnSpPr>
          <p:nvPr/>
        </p:nvCxnSpPr>
        <p:spPr>
          <a:xfrm flipH="1">
            <a:off x="4271649" y="2632313"/>
            <a:ext cx="5292" cy="2253032"/>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flipH="1">
            <a:off x="1927072" y="2481498"/>
            <a:ext cx="1939445" cy="11525"/>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flipH="1">
            <a:off x="1934456" y="2489908"/>
            <a:ext cx="3600" cy="872939"/>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p:cNvCxnSpPr>
            <a:stCxn id="12" idx="2"/>
            <a:endCxn id="22" idx="0"/>
          </p:cNvCxnSpPr>
          <p:nvPr/>
        </p:nvCxnSpPr>
        <p:spPr>
          <a:xfrm>
            <a:off x="568334" y="3510944"/>
            <a:ext cx="8614" cy="451152"/>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flipH="1">
            <a:off x="4663098" y="2477925"/>
            <a:ext cx="2485965" cy="4723"/>
          </a:xfrm>
          <a:prstGeom prst="line">
            <a:avLst/>
          </a:prstGeom>
        </p:spPr>
        <p:style>
          <a:lnRef idx="2">
            <a:schemeClr val="dk1"/>
          </a:lnRef>
          <a:fillRef idx="0">
            <a:schemeClr val="dk1"/>
          </a:fillRef>
          <a:effectRef idx="1">
            <a:schemeClr val="dk1"/>
          </a:effectRef>
          <a:fontRef idx="minor">
            <a:schemeClr val="tx1"/>
          </a:fontRef>
        </p:style>
      </p:cxnSp>
      <p:sp>
        <p:nvSpPr>
          <p:cNvPr id="74" name="Rectangle 73"/>
          <p:cNvSpPr/>
          <p:nvPr/>
        </p:nvSpPr>
        <p:spPr>
          <a:xfrm>
            <a:off x="3096206" y="5233378"/>
            <a:ext cx="1233421" cy="3331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Sup/FS </a:t>
            </a:r>
            <a:r>
              <a:rPr lang="en-CA" dirty="0" err="1" smtClean="0">
                <a:solidFill>
                  <a:prstClr val="black"/>
                </a:solidFill>
              </a:rPr>
              <a:t>Div</a:t>
            </a:r>
            <a:endParaRPr lang="en-CA" dirty="0">
              <a:solidFill>
                <a:prstClr val="black"/>
              </a:solidFill>
            </a:endParaRPr>
          </a:p>
        </p:txBody>
      </p:sp>
      <p:sp>
        <p:nvSpPr>
          <p:cNvPr id="75" name="Rectangle 74"/>
          <p:cNvSpPr/>
          <p:nvPr/>
        </p:nvSpPr>
        <p:spPr>
          <a:xfrm>
            <a:off x="3114578" y="5758773"/>
            <a:ext cx="432048" cy="2610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prstClr val="black"/>
                </a:solidFill>
              </a:rPr>
              <a:t>Sup</a:t>
            </a:r>
            <a:endParaRPr lang="en-CA" dirty="0">
              <a:solidFill>
                <a:prstClr val="black"/>
              </a:solidFill>
            </a:endParaRPr>
          </a:p>
        </p:txBody>
      </p:sp>
      <p:sp>
        <p:nvSpPr>
          <p:cNvPr id="76" name="Rectangle 75"/>
          <p:cNvSpPr/>
          <p:nvPr/>
        </p:nvSpPr>
        <p:spPr>
          <a:xfrm>
            <a:off x="3860619" y="5758773"/>
            <a:ext cx="432048" cy="2610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smtClean="0">
                <a:solidFill>
                  <a:prstClr val="black"/>
                </a:solidFill>
              </a:rPr>
              <a:t>FS</a:t>
            </a:r>
            <a:endParaRPr lang="en-CA" sz="1100" dirty="0">
              <a:solidFill>
                <a:prstClr val="black"/>
              </a:solidFill>
            </a:endParaRPr>
          </a:p>
        </p:txBody>
      </p:sp>
      <p:cxnSp>
        <p:nvCxnSpPr>
          <p:cNvPr id="78" name="Straight Connector 77"/>
          <p:cNvCxnSpPr/>
          <p:nvPr/>
        </p:nvCxnSpPr>
        <p:spPr>
          <a:xfrm flipH="1">
            <a:off x="3705808" y="5583309"/>
            <a:ext cx="1" cy="307022"/>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a:endCxn id="74" idx="0"/>
          </p:cNvCxnSpPr>
          <p:nvPr/>
        </p:nvCxnSpPr>
        <p:spPr>
          <a:xfrm flipH="1">
            <a:off x="3712917" y="4907279"/>
            <a:ext cx="4830" cy="326099"/>
          </a:xfrm>
          <a:prstGeom prst="line">
            <a:avLst/>
          </a:prstGeom>
        </p:spPr>
        <p:style>
          <a:lnRef idx="2">
            <a:schemeClr val="dk1"/>
          </a:lnRef>
          <a:fillRef idx="0">
            <a:schemeClr val="dk1"/>
          </a:fillRef>
          <a:effectRef idx="1">
            <a:schemeClr val="dk1"/>
          </a:effectRef>
          <a:fontRef idx="minor">
            <a:schemeClr val="tx1"/>
          </a:fontRef>
        </p:style>
      </p:cxnSp>
      <p:sp>
        <p:nvSpPr>
          <p:cNvPr id="156" name="Rectangle 155"/>
          <p:cNvSpPr/>
          <p:nvPr/>
        </p:nvSpPr>
        <p:spPr>
          <a:xfrm>
            <a:off x="7985019" y="3824056"/>
            <a:ext cx="792088"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PAT Pl</a:t>
            </a:r>
            <a:endParaRPr lang="en-CA" dirty="0">
              <a:solidFill>
                <a:prstClr val="black"/>
              </a:solidFill>
            </a:endParaRPr>
          </a:p>
        </p:txBody>
      </p:sp>
      <p:cxnSp>
        <p:nvCxnSpPr>
          <p:cNvPr id="159" name="Straight Connector 158"/>
          <p:cNvCxnSpPr/>
          <p:nvPr/>
        </p:nvCxnSpPr>
        <p:spPr>
          <a:xfrm>
            <a:off x="8386963" y="3510833"/>
            <a:ext cx="0" cy="301831"/>
          </a:xfrm>
          <a:prstGeom prst="line">
            <a:avLst/>
          </a:prstGeom>
        </p:spPr>
        <p:style>
          <a:lnRef idx="2">
            <a:schemeClr val="dk1"/>
          </a:lnRef>
          <a:fillRef idx="0">
            <a:schemeClr val="dk1"/>
          </a:fillRef>
          <a:effectRef idx="1">
            <a:schemeClr val="dk1"/>
          </a:effectRef>
          <a:fontRef idx="minor">
            <a:schemeClr val="tx1"/>
          </a:fontRef>
        </p:style>
      </p:cxnSp>
      <p:sp>
        <p:nvSpPr>
          <p:cNvPr id="69" name="Rectangle 68"/>
          <p:cNvSpPr/>
          <p:nvPr/>
        </p:nvSpPr>
        <p:spPr>
          <a:xfrm>
            <a:off x="7978526" y="3204019"/>
            <a:ext cx="878731" cy="2880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prstClr val="black"/>
                </a:solidFill>
              </a:rPr>
              <a:t>OIC PAT</a:t>
            </a:r>
            <a:endParaRPr lang="en-CA" sz="1600" dirty="0">
              <a:solidFill>
                <a:prstClr val="black"/>
              </a:solidFill>
            </a:endParaRPr>
          </a:p>
        </p:txBody>
      </p:sp>
      <p:cxnSp>
        <p:nvCxnSpPr>
          <p:cNvPr id="77" name="Straight Connector 76"/>
          <p:cNvCxnSpPr/>
          <p:nvPr/>
        </p:nvCxnSpPr>
        <p:spPr>
          <a:xfrm flipH="1">
            <a:off x="5924353" y="2910428"/>
            <a:ext cx="2449442" cy="12288"/>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a:off x="8373795" y="2898140"/>
            <a:ext cx="0" cy="301831"/>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a:off x="5924352" y="2910428"/>
            <a:ext cx="0" cy="30183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9385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CA" dirty="0" smtClean="0"/>
              <a:t>Staff Strength &amp; Figures</a:t>
            </a:r>
            <a:endParaRPr lang="en-CA" dirty="0"/>
          </a:p>
        </p:txBody>
      </p:sp>
      <p:sp>
        <p:nvSpPr>
          <p:cNvPr id="7" name="Content Placeholder 6"/>
          <p:cNvSpPr>
            <a:spLocks noGrp="1"/>
          </p:cNvSpPr>
          <p:nvPr>
            <p:ph sz="half" idx="1"/>
          </p:nvPr>
        </p:nvSpPr>
        <p:spPr>
          <a:xfrm>
            <a:off x="457200" y="1334386"/>
            <a:ext cx="4038600" cy="4525963"/>
          </a:xfrm>
          <a:ln w="38100">
            <a:solidFill>
              <a:schemeClr val="tx1"/>
            </a:solidFill>
          </a:ln>
        </p:spPr>
        <p:txBody>
          <a:bodyPr>
            <a:normAutofit lnSpcReduction="10000"/>
          </a:bodyPr>
          <a:lstStyle/>
          <a:p>
            <a:pPr>
              <a:buFont typeface="Wingdings" panose="05000000000000000000" pitchFamily="2" charset="2"/>
              <a:buChar char="§"/>
              <a:tabLst>
                <a:tab pos="723900" algn="l"/>
              </a:tabLst>
              <a:defRPr/>
            </a:pPr>
            <a:r>
              <a:rPr lang="en-CA" kern="0" dirty="0" smtClean="0">
                <a:solidFill>
                  <a:srgbClr val="000000"/>
                </a:solidFill>
                <a:latin typeface="Arial"/>
              </a:rPr>
              <a:t>34 x Officers </a:t>
            </a:r>
          </a:p>
          <a:p>
            <a:pPr>
              <a:buFont typeface="Wingdings" panose="05000000000000000000" pitchFamily="2" charset="2"/>
              <a:buChar char="§"/>
              <a:tabLst>
                <a:tab pos="723900" algn="l"/>
              </a:tabLst>
              <a:defRPr/>
            </a:pPr>
            <a:endParaRPr lang="en-CA" sz="1600" kern="0" dirty="0" smtClean="0">
              <a:solidFill>
                <a:srgbClr val="000000"/>
              </a:solidFill>
              <a:latin typeface="Arial"/>
            </a:endParaRPr>
          </a:p>
          <a:p>
            <a:pPr>
              <a:buFont typeface="Wingdings" panose="05000000000000000000" pitchFamily="2" charset="2"/>
              <a:buChar char="§"/>
              <a:tabLst>
                <a:tab pos="723900" algn="l"/>
              </a:tabLst>
              <a:defRPr/>
            </a:pPr>
            <a:r>
              <a:rPr lang="en-CA" kern="0" dirty="0" smtClean="0">
                <a:solidFill>
                  <a:srgbClr val="000000"/>
                </a:solidFill>
                <a:latin typeface="Arial"/>
              </a:rPr>
              <a:t>163 x NCMS</a:t>
            </a:r>
            <a:endParaRPr lang="en-CA" kern="0" dirty="0">
              <a:solidFill>
                <a:srgbClr val="000000"/>
              </a:solidFill>
              <a:latin typeface="Arial"/>
            </a:endParaRPr>
          </a:p>
          <a:p>
            <a:pPr>
              <a:buFont typeface="Wingdings" panose="05000000000000000000" pitchFamily="2" charset="2"/>
              <a:buChar char="§"/>
              <a:tabLst>
                <a:tab pos="723900" algn="l"/>
              </a:tabLst>
              <a:defRPr/>
            </a:pPr>
            <a:endParaRPr lang="en-CA" sz="1600" kern="0" dirty="0" smtClean="0">
              <a:solidFill>
                <a:srgbClr val="000000"/>
              </a:solidFill>
              <a:latin typeface="Arial"/>
            </a:endParaRPr>
          </a:p>
          <a:p>
            <a:pPr>
              <a:buFont typeface="Wingdings" panose="05000000000000000000" pitchFamily="2" charset="2"/>
              <a:buChar char="§"/>
              <a:tabLst>
                <a:tab pos="723900" algn="l"/>
              </a:tabLst>
              <a:defRPr/>
            </a:pPr>
            <a:r>
              <a:rPr lang="en-CA" kern="0" dirty="0" smtClean="0">
                <a:solidFill>
                  <a:srgbClr val="000000"/>
                </a:solidFill>
                <a:latin typeface="Arial"/>
              </a:rPr>
              <a:t>10 x Civilians </a:t>
            </a:r>
          </a:p>
          <a:p>
            <a:pPr>
              <a:buFont typeface="Wingdings" panose="05000000000000000000" pitchFamily="2" charset="2"/>
              <a:buChar char="§"/>
              <a:tabLst>
                <a:tab pos="723900" algn="l"/>
              </a:tabLst>
              <a:defRPr/>
            </a:pPr>
            <a:endParaRPr lang="en-CA" sz="1600" kern="0" dirty="0" smtClean="0">
              <a:solidFill>
                <a:srgbClr val="000000"/>
              </a:solidFill>
              <a:latin typeface="Arial"/>
            </a:endParaRPr>
          </a:p>
          <a:p>
            <a:pPr>
              <a:buFont typeface="Wingdings" panose="05000000000000000000" pitchFamily="2" charset="2"/>
              <a:buChar char="§"/>
              <a:tabLst>
                <a:tab pos="723900" algn="l"/>
              </a:tabLst>
              <a:defRPr/>
            </a:pPr>
            <a:r>
              <a:rPr lang="en-CA" kern="0" dirty="0" smtClean="0">
                <a:solidFill>
                  <a:srgbClr val="000000"/>
                </a:solidFill>
                <a:latin typeface="Arial"/>
              </a:rPr>
              <a:t>207 Total</a:t>
            </a:r>
          </a:p>
          <a:p>
            <a:pPr>
              <a:buFont typeface="Wingdings" panose="05000000000000000000" pitchFamily="2" charset="2"/>
              <a:buChar char="§"/>
              <a:tabLst>
                <a:tab pos="723900" algn="l"/>
              </a:tabLst>
              <a:defRPr/>
            </a:pPr>
            <a:endParaRPr lang="en-CA" sz="1600" kern="0" dirty="0" smtClean="0">
              <a:solidFill>
                <a:srgbClr val="000000"/>
              </a:solidFill>
              <a:latin typeface="Arial"/>
            </a:endParaRPr>
          </a:p>
          <a:p>
            <a:pPr>
              <a:buFont typeface="Wingdings" panose="05000000000000000000" pitchFamily="2" charset="2"/>
              <a:buChar char="§"/>
              <a:tabLst>
                <a:tab pos="723900" algn="l"/>
              </a:tabLst>
              <a:defRPr/>
            </a:pPr>
            <a:r>
              <a:rPr lang="en-CA" kern="0" dirty="0" smtClean="0">
                <a:solidFill>
                  <a:srgbClr val="000000"/>
                </a:solidFill>
                <a:latin typeface="Arial"/>
              </a:rPr>
              <a:t>4 x Commissionaires </a:t>
            </a:r>
          </a:p>
          <a:p>
            <a:pPr>
              <a:buFont typeface="Wingdings" panose="05000000000000000000" pitchFamily="2" charset="2"/>
              <a:buChar char="§"/>
              <a:tabLst>
                <a:tab pos="723900" algn="l"/>
              </a:tabLst>
              <a:defRPr/>
            </a:pPr>
            <a:endParaRPr lang="en-CA" sz="1600" kern="0" dirty="0">
              <a:solidFill>
                <a:srgbClr val="000000"/>
              </a:solidFill>
              <a:latin typeface="Arial"/>
            </a:endParaRPr>
          </a:p>
          <a:p>
            <a:pPr>
              <a:buFont typeface="Wingdings" panose="05000000000000000000" pitchFamily="2" charset="2"/>
              <a:buChar char="§"/>
              <a:tabLst>
                <a:tab pos="723900" algn="l"/>
              </a:tabLst>
              <a:defRPr/>
            </a:pPr>
            <a:r>
              <a:rPr lang="en-CA" kern="0" dirty="0" smtClean="0">
                <a:solidFill>
                  <a:srgbClr val="000000"/>
                </a:solidFill>
                <a:latin typeface="Arial"/>
              </a:rPr>
              <a:t>33 x Contractors</a:t>
            </a:r>
          </a:p>
          <a:p>
            <a:pPr marL="0" indent="0">
              <a:buNone/>
              <a:tabLst>
                <a:tab pos="723900" algn="l"/>
              </a:tabLst>
              <a:defRPr/>
            </a:pPr>
            <a:endParaRPr lang="en-CA" kern="0" dirty="0">
              <a:solidFill>
                <a:srgbClr val="000000"/>
              </a:solidFill>
              <a:latin typeface="Arial"/>
            </a:endParaRPr>
          </a:p>
        </p:txBody>
      </p:sp>
      <p:sp>
        <p:nvSpPr>
          <p:cNvPr id="8" name="Content Placeholder 7"/>
          <p:cNvSpPr>
            <a:spLocks noGrp="1"/>
          </p:cNvSpPr>
          <p:nvPr>
            <p:ph sz="half" idx="2"/>
          </p:nvPr>
        </p:nvSpPr>
        <p:spPr>
          <a:xfrm>
            <a:off x="4648200" y="1318438"/>
            <a:ext cx="4038600" cy="4525963"/>
          </a:xfrm>
          <a:ln w="38100">
            <a:solidFill>
              <a:schemeClr val="tx1"/>
            </a:solidFill>
          </a:ln>
        </p:spPr>
        <p:txBody>
          <a:bodyPr>
            <a:normAutofit lnSpcReduction="10000"/>
          </a:bodyPr>
          <a:lstStyle/>
          <a:p>
            <a:pPr marL="285750" indent="-285750">
              <a:spcBef>
                <a:spcPts val="300"/>
              </a:spcBef>
              <a:spcAft>
                <a:spcPts val="300"/>
              </a:spcAft>
              <a:buFont typeface="Wingdings" panose="05000000000000000000" pitchFamily="2" charset="2"/>
              <a:buChar char="§"/>
              <a:defRPr/>
            </a:pPr>
            <a:r>
              <a:rPr lang="en-CA" kern="0" dirty="0" smtClean="0">
                <a:solidFill>
                  <a:srgbClr val="000000"/>
                </a:solidFill>
                <a:latin typeface="Arial"/>
              </a:rPr>
              <a:t>111 </a:t>
            </a:r>
            <a:r>
              <a:rPr lang="en-CA" kern="0" dirty="0">
                <a:solidFill>
                  <a:srgbClr val="000000"/>
                </a:solidFill>
                <a:latin typeface="Arial"/>
              </a:rPr>
              <a:t>different </a:t>
            </a:r>
            <a:r>
              <a:rPr lang="en-CA" kern="0" dirty="0" smtClean="0">
                <a:solidFill>
                  <a:srgbClr val="000000"/>
                </a:solidFill>
                <a:latin typeface="Arial"/>
              </a:rPr>
              <a:t>courses</a:t>
            </a:r>
          </a:p>
          <a:p>
            <a:pPr marL="285750" indent="-285750">
              <a:spcBef>
                <a:spcPts val="300"/>
              </a:spcBef>
              <a:spcAft>
                <a:spcPts val="300"/>
              </a:spcAft>
              <a:buFont typeface="Wingdings" panose="05000000000000000000" pitchFamily="2" charset="2"/>
              <a:buChar char="§"/>
              <a:defRPr/>
            </a:pPr>
            <a:endParaRPr lang="en-CA" sz="1600" kern="0" dirty="0">
              <a:solidFill>
                <a:srgbClr val="000000"/>
              </a:solidFill>
              <a:latin typeface="Arial"/>
            </a:endParaRPr>
          </a:p>
          <a:p>
            <a:pPr marL="285750" indent="-285750">
              <a:spcBef>
                <a:spcPts val="300"/>
              </a:spcBef>
              <a:spcAft>
                <a:spcPts val="300"/>
              </a:spcAft>
              <a:buFont typeface="Wingdings" panose="05000000000000000000" pitchFamily="2" charset="2"/>
              <a:buChar char="§"/>
              <a:defRPr/>
            </a:pPr>
            <a:r>
              <a:rPr lang="en-CA" kern="0" dirty="0" smtClean="0">
                <a:solidFill>
                  <a:srgbClr val="000000"/>
                </a:solidFill>
                <a:latin typeface="Arial"/>
              </a:rPr>
              <a:t>300 </a:t>
            </a:r>
            <a:r>
              <a:rPr lang="en-CA" kern="0" dirty="0">
                <a:solidFill>
                  <a:srgbClr val="000000"/>
                </a:solidFill>
                <a:latin typeface="Arial"/>
              </a:rPr>
              <a:t>serials / </a:t>
            </a:r>
            <a:r>
              <a:rPr lang="en-CA" kern="0" dirty="0" smtClean="0">
                <a:solidFill>
                  <a:srgbClr val="000000"/>
                </a:solidFill>
                <a:latin typeface="Arial"/>
              </a:rPr>
              <a:t>year</a:t>
            </a:r>
          </a:p>
          <a:p>
            <a:pPr marL="285750" indent="-285750">
              <a:spcBef>
                <a:spcPts val="300"/>
              </a:spcBef>
              <a:spcAft>
                <a:spcPts val="300"/>
              </a:spcAft>
              <a:buFont typeface="Wingdings" panose="05000000000000000000" pitchFamily="2" charset="2"/>
              <a:buChar char="§"/>
              <a:defRPr/>
            </a:pPr>
            <a:endParaRPr lang="en-CA" sz="1600" kern="0" dirty="0" smtClean="0">
              <a:solidFill>
                <a:srgbClr val="000000"/>
              </a:solidFill>
              <a:latin typeface="Arial"/>
            </a:endParaRPr>
          </a:p>
          <a:p>
            <a:pPr marL="285750" indent="-285750">
              <a:spcBef>
                <a:spcPts val="300"/>
              </a:spcBef>
              <a:spcAft>
                <a:spcPts val="300"/>
              </a:spcAft>
              <a:buFont typeface="Wingdings" panose="05000000000000000000" pitchFamily="2" charset="2"/>
              <a:buChar char="§"/>
              <a:defRPr/>
            </a:pPr>
            <a:r>
              <a:rPr lang="en-CA" kern="0" dirty="0" smtClean="0">
                <a:solidFill>
                  <a:srgbClr val="000000"/>
                </a:solidFill>
                <a:latin typeface="Arial" panose="020B0604020202020204" pitchFamily="34" charset="0"/>
                <a:cs typeface="Arial" panose="020B0604020202020204" pitchFamily="34" charset="0"/>
              </a:rPr>
              <a:t>4,000 </a:t>
            </a:r>
            <a:r>
              <a:rPr lang="en-CA" kern="0" dirty="0">
                <a:solidFill>
                  <a:srgbClr val="000000"/>
                </a:solidFill>
                <a:latin typeface="Arial" panose="020B0604020202020204" pitchFamily="34" charset="0"/>
                <a:cs typeface="Arial" panose="020B0604020202020204" pitchFamily="34" charset="0"/>
              </a:rPr>
              <a:t>students / year </a:t>
            </a:r>
            <a:r>
              <a:rPr lang="en-CA" kern="0" dirty="0" smtClean="0">
                <a:solidFill>
                  <a:srgbClr val="000000"/>
                </a:solidFill>
                <a:latin typeface="Arial" panose="020B0604020202020204" pitchFamily="34" charset="0"/>
                <a:cs typeface="Arial" panose="020B0604020202020204" pitchFamily="34" charset="0"/>
              </a:rPr>
              <a:t>– </a:t>
            </a:r>
            <a:r>
              <a:rPr lang="en-CA" kern="0" dirty="0" err="1" smtClean="0">
                <a:solidFill>
                  <a:srgbClr val="000000"/>
                </a:solidFill>
                <a:latin typeface="Arial" panose="020B0604020202020204" pitchFamily="34" charset="0"/>
                <a:cs typeface="Arial" panose="020B0604020202020204" pitchFamily="34" charset="0"/>
              </a:rPr>
              <a:t>avg</a:t>
            </a:r>
            <a:r>
              <a:rPr lang="en-CA" kern="0" dirty="0" smtClean="0">
                <a:solidFill>
                  <a:srgbClr val="000000"/>
                </a:solidFill>
                <a:latin typeface="Arial" panose="020B0604020202020204" pitchFamily="34" charset="0"/>
                <a:cs typeface="Arial" panose="020B0604020202020204" pitchFamily="34" charset="0"/>
              </a:rPr>
              <a:t> (6,000 20/21)</a:t>
            </a:r>
          </a:p>
          <a:p>
            <a:pPr marL="285750" indent="-285750">
              <a:spcBef>
                <a:spcPts val="300"/>
              </a:spcBef>
              <a:spcAft>
                <a:spcPts val="300"/>
              </a:spcAft>
              <a:buFont typeface="Wingdings" panose="05000000000000000000" pitchFamily="2" charset="2"/>
              <a:buChar char="§"/>
              <a:defRPr/>
            </a:pPr>
            <a:endParaRPr lang="en-CA" sz="1600" kern="0" dirty="0">
              <a:solidFill>
                <a:srgbClr val="000000"/>
              </a:solidFill>
              <a:latin typeface="Arial" panose="020B0604020202020204" pitchFamily="34" charset="0"/>
              <a:cs typeface="Arial" panose="020B0604020202020204" pitchFamily="34" charset="0"/>
            </a:endParaRPr>
          </a:p>
          <a:p>
            <a:pPr marL="285750" indent="-285750">
              <a:spcBef>
                <a:spcPts val="300"/>
              </a:spcBef>
              <a:spcAft>
                <a:spcPts val="300"/>
              </a:spcAft>
              <a:buFont typeface="Wingdings" panose="05000000000000000000" pitchFamily="2" charset="2"/>
              <a:buChar char="§"/>
              <a:defRPr/>
            </a:pPr>
            <a:r>
              <a:rPr lang="en-CA" kern="0" dirty="0" smtClean="0">
                <a:solidFill>
                  <a:srgbClr val="000000"/>
                </a:solidFill>
                <a:latin typeface="Arial" panose="020B0604020202020204" pitchFamily="34" charset="0"/>
                <a:cs typeface="Arial" panose="020B0604020202020204" pitchFamily="34" charset="0"/>
              </a:rPr>
              <a:t>Average </a:t>
            </a:r>
            <a:r>
              <a:rPr lang="en-CA" kern="0" dirty="0" err="1">
                <a:solidFill>
                  <a:srgbClr val="000000"/>
                </a:solidFill>
                <a:latin typeface="Arial" panose="020B0604020202020204" pitchFamily="34" charset="0"/>
                <a:cs typeface="Arial" panose="020B0604020202020204" pitchFamily="34" charset="0"/>
              </a:rPr>
              <a:t>pers</a:t>
            </a:r>
            <a:r>
              <a:rPr lang="en-CA" kern="0" dirty="0">
                <a:solidFill>
                  <a:srgbClr val="000000"/>
                </a:solidFill>
                <a:latin typeface="Arial" panose="020B0604020202020204" pitchFamily="34" charset="0"/>
                <a:cs typeface="Arial" panose="020B0604020202020204" pitchFamily="34" charset="0"/>
              </a:rPr>
              <a:t> at CFLTC / day </a:t>
            </a:r>
            <a:r>
              <a:rPr lang="en-CA" kern="0" dirty="0" smtClean="0">
                <a:solidFill>
                  <a:srgbClr val="000000"/>
                </a:solidFill>
                <a:latin typeface="Arial" panose="020B0604020202020204" pitchFamily="34" charset="0"/>
                <a:cs typeface="Arial" panose="020B0604020202020204" pitchFamily="34" charset="0"/>
              </a:rPr>
              <a:t>– 500 to 1100</a:t>
            </a:r>
            <a:endParaRPr lang="en-CA"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93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CFLTC Vision / Mission</a:t>
            </a:r>
            <a:endParaRPr lang="fr-CA" dirty="0"/>
          </a:p>
        </p:txBody>
      </p:sp>
      <p:sp>
        <p:nvSpPr>
          <p:cNvPr id="3" name="Content Placeholder 2"/>
          <p:cNvSpPr>
            <a:spLocks noGrp="1"/>
          </p:cNvSpPr>
          <p:nvPr>
            <p:ph idx="1"/>
          </p:nvPr>
        </p:nvSpPr>
        <p:spPr>
          <a:xfrm>
            <a:off x="323528" y="980728"/>
            <a:ext cx="8621588" cy="5040560"/>
          </a:xfrm>
        </p:spPr>
        <p:txBody>
          <a:bodyPr>
            <a:normAutofit/>
          </a:bodyPr>
          <a:lstStyle/>
          <a:p>
            <a:pPr marL="0" indent="0" algn="ctr">
              <a:buNone/>
            </a:pPr>
            <a:r>
              <a:rPr lang="en-CA" sz="1400" b="1" dirty="0"/>
              <a:t/>
            </a:r>
            <a:br>
              <a:rPr lang="en-CA" sz="1400" b="1" dirty="0"/>
            </a:br>
            <a:r>
              <a:rPr lang="en-CA" b="1" dirty="0" smtClean="0"/>
              <a:t>Vision</a:t>
            </a:r>
          </a:p>
          <a:p>
            <a:pPr lvl="0"/>
            <a:r>
              <a:rPr lang="en-CA" sz="2000" dirty="0"/>
              <a:t>CFLTC will </a:t>
            </a:r>
            <a:r>
              <a:rPr lang="en-CA" sz="2000" dirty="0" smtClean="0"/>
              <a:t>pursue excellence by </a:t>
            </a:r>
            <a:r>
              <a:rPr lang="en-CA" sz="2000" b="1" dirty="0"/>
              <a:t>leveraging innovation, technologies and partnerships to professionalize training </a:t>
            </a:r>
            <a:r>
              <a:rPr lang="en-CA" sz="2000" dirty="0" smtClean="0"/>
              <a:t>as the national logistics centre of excellence and logistics home station.</a:t>
            </a:r>
            <a:endParaRPr lang="en-CA" sz="2000" dirty="0"/>
          </a:p>
          <a:p>
            <a:pPr algn="ctr"/>
            <a:r>
              <a:rPr lang="en-CA" sz="2000" dirty="0"/>
              <a:t> </a:t>
            </a:r>
            <a:r>
              <a:rPr lang="en-CA" sz="2000" dirty="0" smtClean="0"/>
              <a:t/>
            </a:r>
            <a:br>
              <a:rPr lang="en-CA" sz="2000" dirty="0" smtClean="0"/>
            </a:br>
            <a:r>
              <a:rPr lang="en-CA" b="1" dirty="0" smtClean="0"/>
              <a:t>Mission</a:t>
            </a:r>
          </a:p>
          <a:p>
            <a:pPr lvl="0"/>
            <a:r>
              <a:rPr lang="en-CA" sz="2000" dirty="0"/>
              <a:t>CFLTC will </a:t>
            </a:r>
            <a:r>
              <a:rPr lang="en-CA" sz="2000" dirty="0" smtClean="0"/>
              <a:t>deliver high quality training in order to produced well-disciplined, technically sound operationally </a:t>
            </a:r>
            <a:r>
              <a:rPr lang="en-CA" sz="2000" dirty="0"/>
              <a:t>focused NCMs, officers and civilian defence partners who contribute to operational success.</a:t>
            </a:r>
          </a:p>
        </p:txBody>
      </p:sp>
    </p:spTree>
    <p:extLst>
      <p:ext uri="{BB962C8B-B14F-4D97-AF65-F5344CB8AC3E}">
        <p14:creationId xmlns:p14="http://schemas.microsoft.com/office/powerpoint/2010/main" val="27887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CFLTC Lines </a:t>
            </a:r>
            <a:r>
              <a:rPr lang="en-CA" dirty="0"/>
              <a:t>of </a:t>
            </a:r>
            <a:r>
              <a:rPr lang="en-CA" dirty="0" smtClean="0"/>
              <a:t>Operation</a:t>
            </a:r>
            <a:endParaRPr lang="en-CA" dirty="0"/>
          </a:p>
        </p:txBody>
      </p:sp>
      <p:sp>
        <p:nvSpPr>
          <p:cNvPr id="3" name="Content Placeholder 2"/>
          <p:cNvSpPr>
            <a:spLocks noGrp="1"/>
          </p:cNvSpPr>
          <p:nvPr>
            <p:ph idx="1"/>
          </p:nvPr>
        </p:nvSpPr>
        <p:spPr>
          <a:xfrm>
            <a:off x="323528" y="980728"/>
            <a:ext cx="8621588" cy="5040560"/>
          </a:xfrm>
        </p:spPr>
        <p:txBody>
          <a:bodyPr>
            <a:normAutofit/>
          </a:bodyPr>
          <a:lstStyle/>
          <a:p>
            <a:pPr marL="0" indent="0" algn="ctr">
              <a:buNone/>
            </a:pPr>
            <a:r>
              <a:rPr lang="en-CA" sz="1400" b="1" dirty="0"/>
              <a:t/>
            </a:r>
            <a:br>
              <a:rPr lang="en-CA" sz="1400" b="1" dirty="0"/>
            </a:br>
            <a:endParaRPr lang="en-CA" sz="1400" b="1" dirty="0" smtClean="0"/>
          </a:p>
          <a:p>
            <a:r>
              <a:rPr lang="en-CA" dirty="0" smtClean="0"/>
              <a:t>Training Delivery</a:t>
            </a:r>
          </a:p>
          <a:p>
            <a:endParaRPr lang="en-CA" dirty="0" smtClean="0"/>
          </a:p>
          <a:p>
            <a:pPr lvl="0"/>
            <a:r>
              <a:rPr lang="en-CA" dirty="0" smtClean="0"/>
              <a:t>Training Modernization</a:t>
            </a:r>
          </a:p>
          <a:p>
            <a:pPr marL="0" lvl="0" indent="0">
              <a:buNone/>
            </a:pPr>
            <a:endParaRPr lang="en-CA" dirty="0" smtClean="0"/>
          </a:p>
          <a:p>
            <a:pPr lvl="0"/>
            <a:r>
              <a:rPr lang="en-CA" dirty="0" smtClean="0"/>
              <a:t>Routine Management</a:t>
            </a:r>
          </a:p>
          <a:p>
            <a:pPr lvl="0"/>
            <a:endParaRPr lang="en-CA" dirty="0" smtClean="0"/>
          </a:p>
          <a:p>
            <a:pPr lvl="0"/>
            <a:r>
              <a:rPr lang="en-CA" dirty="0" smtClean="0"/>
              <a:t>Morale, Welfare and Military Ethos</a:t>
            </a:r>
          </a:p>
          <a:p>
            <a:pPr lvl="0"/>
            <a:endParaRPr lang="en-CA" dirty="0"/>
          </a:p>
        </p:txBody>
      </p:sp>
    </p:spTree>
    <p:extLst>
      <p:ext uri="{BB962C8B-B14F-4D97-AF65-F5344CB8AC3E}">
        <p14:creationId xmlns:p14="http://schemas.microsoft.com/office/powerpoint/2010/main" val="69419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Training Modernization (</a:t>
            </a:r>
            <a:r>
              <a:rPr lang="en-CA" dirty="0" err="1" smtClean="0"/>
              <a:t>Offrs</a:t>
            </a:r>
            <a:r>
              <a:rPr lang="en-CA" dirty="0" smtClean="0"/>
              <a:t>)</a:t>
            </a:r>
            <a:endParaRPr lang="en-CA" dirty="0"/>
          </a:p>
        </p:txBody>
      </p:sp>
      <p:sp>
        <p:nvSpPr>
          <p:cNvPr id="6" name="Content Placeholder 2"/>
          <p:cNvSpPr>
            <a:spLocks noGrp="1"/>
          </p:cNvSpPr>
          <p:nvPr>
            <p:ph idx="1"/>
          </p:nvPr>
        </p:nvSpPr>
        <p:spPr>
          <a:xfrm>
            <a:off x="914400" y="1295400"/>
            <a:ext cx="7162800" cy="4648200"/>
          </a:xfrm>
        </p:spPr>
        <p:txBody>
          <a:bodyPr/>
          <a:lstStyle/>
          <a:p>
            <a:pPr marL="457200" indent="-457200">
              <a:buFont typeface="Arial" panose="020B0604020202020204" pitchFamily="34" charset="0"/>
              <a:buChar char="•"/>
            </a:pPr>
            <a:r>
              <a:rPr lang="en-CA" dirty="0" smtClean="0"/>
              <a:t>MLPWB LOCC (students)</a:t>
            </a:r>
            <a:br>
              <a:rPr lang="en-CA" dirty="0" smtClean="0"/>
            </a:br>
            <a:endParaRPr lang="en-CA" dirty="0" smtClean="0"/>
          </a:p>
          <a:p>
            <a:pPr marL="457200" indent="-457200">
              <a:buFont typeface="Arial" panose="020B0604020202020204" pitchFamily="34" charset="0"/>
              <a:buChar char="•"/>
            </a:pPr>
            <a:r>
              <a:rPr lang="en-CA" dirty="0" smtClean="0"/>
              <a:t>LOC(L) DL and Field Ex (incorporating Reserve Units/Assets)</a:t>
            </a:r>
            <a:br>
              <a:rPr lang="en-CA" dirty="0" smtClean="0"/>
            </a:br>
            <a:endParaRPr lang="en-CA" dirty="0" smtClean="0"/>
          </a:p>
          <a:p>
            <a:pPr marL="457200" indent="-457200">
              <a:buFont typeface="Arial" panose="020B0604020202020204" pitchFamily="34" charset="0"/>
              <a:buChar char="•"/>
            </a:pPr>
            <a:r>
              <a:rPr lang="en-CA" dirty="0" smtClean="0"/>
              <a:t>NLO(A) MLPWB - imminent.</a:t>
            </a:r>
            <a:br>
              <a:rPr lang="en-CA" dirty="0" smtClean="0"/>
            </a:br>
            <a:endParaRPr lang="en-CA" dirty="0" smtClean="0"/>
          </a:p>
          <a:p>
            <a:pPr marL="457200" indent="-457200">
              <a:buFont typeface="Arial" panose="020B0604020202020204" pitchFamily="34" charset="0"/>
              <a:buChar char="•"/>
            </a:pPr>
            <a:r>
              <a:rPr lang="en-CA" dirty="0" smtClean="0"/>
              <a:t>DOPP</a:t>
            </a:r>
            <a:r>
              <a:rPr lang="en-CA" dirty="0"/>
              <a:t> </a:t>
            </a:r>
            <a:r>
              <a:rPr lang="en-CA" dirty="0" smtClean="0"/>
              <a:t>(Deployed Operations Procurement Process) AKA OPC – on line solution.</a:t>
            </a:r>
          </a:p>
        </p:txBody>
      </p:sp>
    </p:spTree>
    <p:extLst>
      <p:ext uri="{BB962C8B-B14F-4D97-AF65-F5344CB8AC3E}">
        <p14:creationId xmlns:p14="http://schemas.microsoft.com/office/powerpoint/2010/main" val="187849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Training Modularization</a:t>
            </a:r>
            <a:endParaRPr lang="en-CA" dirty="0"/>
          </a:p>
        </p:txBody>
      </p:sp>
      <p:sp>
        <p:nvSpPr>
          <p:cNvPr id="6" name="Content Placeholder 2"/>
          <p:cNvSpPr>
            <a:spLocks noGrp="1"/>
          </p:cNvSpPr>
          <p:nvPr>
            <p:ph idx="1"/>
          </p:nvPr>
        </p:nvSpPr>
        <p:spPr>
          <a:xfrm>
            <a:off x="914400" y="1295400"/>
            <a:ext cx="7162800" cy="4648200"/>
          </a:xfrm>
        </p:spPr>
        <p:txBody>
          <a:bodyPr/>
          <a:lstStyle/>
          <a:p>
            <a:pPr marL="457200" indent="-457200">
              <a:buFont typeface="Arial" panose="020B0604020202020204" pitchFamily="34" charset="0"/>
              <a:buChar char="•"/>
            </a:pPr>
            <a:r>
              <a:rPr lang="en-CA" u="sng" dirty="0" smtClean="0"/>
              <a:t>MSE Op</a:t>
            </a:r>
            <a:r>
              <a:rPr lang="en-CA" dirty="0" smtClean="0"/>
              <a:t>.  </a:t>
            </a:r>
          </a:p>
          <a:p>
            <a:pPr marL="901700" lvl="1" indent="-457200">
              <a:buFont typeface="Arial" panose="020B0604020202020204" pitchFamily="34" charset="0"/>
              <a:buChar char="•"/>
            </a:pPr>
            <a:r>
              <a:rPr lang="en-CA" dirty="0" smtClean="0"/>
              <a:t>Core Module – 4 </a:t>
            </a:r>
            <a:r>
              <a:rPr lang="en-CA" dirty="0" err="1" smtClean="0"/>
              <a:t>veh</a:t>
            </a:r>
            <a:r>
              <a:rPr lang="en-CA" dirty="0" smtClean="0"/>
              <a:t> licences (pilot taking place now)</a:t>
            </a:r>
          </a:p>
          <a:p>
            <a:pPr marL="901700" lvl="1" indent="-457200">
              <a:buFont typeface="Arial" panose="020B0604020202020204" pitchFamily="34" charset="0"/>
              <a:buChar char="•"/>
            </a:pPr>
            <a:r>
              <a:rPr lang="en-CA" dirty="0" smtClean="0"/>
              <a:t>Speciality module (3 additional licences) - Jan 20</a:t>
            </a:r>
            <a:br>
              <a:rPr lang="en-CA" dirty="0" smtClean="0"/>
            </a:br>
            <a:endParaRPr lang="en-CA"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082" y="2917371"/>
            <a:ext cx="4167435" cy="3026229"/>
          </a:xfrm>
          <a:prstGeom prst="rect">
            <a:avLst/>
          </a:prstGeom>
        </p:spPr>
      </p:pic>
    </p:spTree>
    <p:extLst>
      <p:ext uri="{BB962C8B-B14F-4D97-AF65-F5344CB8AC3E}">
        <p14:creationId xmlns:p14="http://schemas.microsoft.com/office/powerpoint/2010/main" val="103315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u="sng" dirty="0"/>
              <a:t>Ammo Tech</a:t>
            </a:r>
            <a:r>
              <a:rPr lang="en-CA" dirty="0"/>
              <a:t>. Following modernization initiative, modularization is planned </a:t>
            </a:r>
            <a:r>
              <a:rPr lang="en-CA" dirty="0" smtClean="0"/>
              <a:t>that will enable smaller courses to be run more often and maximise </a:t>
            </a:r>
            <a:r>
              <a:rPr lang="en-CA" dirty="0"/>
              <a:t>use of ranges – Jun 2020.</a:t>
            </a:r>
          </a:p>
        </p:txBody>
      </p:sp>
      <p:sp>
        <p:nvSpPr>
          <p:cNvPr id="4" name="Slide Number Placeholder 3"/>
          <p:cNvSpPr>
            <a:spLocks noGrp="1"/>
          </p:cNvSpPr>
          <p:nvPr>
            <p:ph type="sldNum" sz="quarter" idx="10"/>
          </p:nvPr>
        </p:nvSpPr>
        <p:spPr/>
        <p:txBody>
          <a:bodyPr/>
          <a:lstStyle/>
          <a:p>
            <a:pPr>
              <a:defRPr/>
            </a:pPr>
            <a:fld id="{125C6D3E-F5F0-4E32-8DB8-52C53B6B6254}" type="slidenum">
              <a:rPr lang="en-US" smtClean="0">
                <a:solidFill>
                  <a:srgbClr val="000000"/>
                </a:solidFill>
              </a:rPr>
              <a:pPr>
                <a:defRPr/>
              </a:pPr>
              <a:t>9</a:t>
            </a:fld>
            <a:endParaRPr lang="en-US">
              <a:solidFill>
                <a:srgbClr val="000000"/>
              </a:solidFill>
            </a:endParaRPr>
          </a:p>
        </p:txBody>
      </p:sp>
      <p:sp>
        <p:nvSpPr>
          <p:cNvPr id="5" name="Title 1"/>
          <p:cNvSpPr>
            <a:spLocks noGrp="1"/>
          </p:cNvSpPr>
          <p:nvPr>
            <p:ph type="title"/>
          </p:nvPr>
        </p:nvSpPr>
        <p:spPr/>
        <p:txBody>
          <a:bodyPr/>
          <a:lstStyle/>
          <a:p>
            <a:pPr algn="ctr"/>
            <a:r>
              <a:rPr lang="en-CA" dirty="0" smtClean="0"/>
              <a:t>Training Modularization</a:t>
            </a:r>
            <a:endParaRPr lang="en-CA" dirty="0"/>
          </a:p>
        </p:txBody>
      </p:sp>
    </p:spTree>
    <p:extLst>
      <p:ext uri="{BB962C8B-B14F-4D97-AF65-F5344CB8AC3E}">
        <p14:creationId xmlns:p14="http://schemas.microsoft.com/office/powerpoint/2010/main" val="302871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0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7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8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CBB895E7BB54B8D1319C4F4D496A5" ma:contentTypeVersion="1" ma:contentTypeDescription="Create a new document." ma:contentTypeScope="" ma:versionID="bd7982ae62754ceb86fe6aae00490579">
  <xsd:schema xmlns:xsd="http://www.w3.org/2001/XMLSchema" xmlns:xs="http://www.w3.org/2001/XMLSchema" xmlns:p="http://schemas.microsoft.com/office/2006/metadata/properties" xmlns:ns2="b2ade51b-4b87-4f34-b66f-37799a5d14b7" targetNamespace="http://schemas.microsoft.com/office/2006/metadata/properties" ma:root="true" ma:fieldsID="a4399bad7c6973ccae4b2d71f059879c" ns2:_="">
    <xsd:import namespace="b2ade51b-4b87-4f34-b66f-37799a5d14b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de51b-4b87-4f34-b66f-37799a5d14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0BC8B2-4B89-4048-80B4-B3709DC2B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de51b-4b87-4f34-b66f-37799a5d1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8EC92C-7D8A-4648-A250-1185B0062E06}">
  <ds:schemaRefs>
    <ds:schemaRef ds:uri="http://schemas.microsoft.com/sharepoint/v3/contenttype/forms"/>
  </ds:schemaRefs>
</ds:datastoreItem>
</file>

<file path=customXml/itemProps3.xml><?xml version="1.0" encoding="utf-8"?>
<ds:datastoreItem xmlns:ds="http://schemas.openxmlformats.org/officeDocument/2006/customXml" ds:itemID="{80739F2A-324B-4072-A6D1-07FFE4ECCA79}">
  <ds:schemaRef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b2ade51b-4b87-4f34-b66f-37799a5d14b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2456</TotalTime>
  <Words>1407</Words>
  <Application>Microsoft Office PowerPoint</Application>
  <PresentationFormat>On-screen Show (4:3)</PresentationFormat>
  <Paragraphs>181</Paragraphs>
  <Slides>12</Slides>
  <Notes>11</Notes>
  <HiddenSlides>8</HiddenSlides>
  <MMClips>0</MMClips>
  <ScaleCrop>false</ScaleCrop>
  <HeadingPairs>
    <vt:vector size="6" baseType="variant">
      <vt:variant>
        <vt:lpstr>Fonts Used</vt:lpstr>
      </vt:variant>
      <vt:variant>
        <vt:i4>8</vt:i4>
      </vt:variant>
      <vt:variant>
        <vt:lpstr>Theme</vt:lpstr>
      </vt:variant>
      <vt:variant>
        <vt:i4>21</vt:i4>
      </vt:variant>
      <vt:variant>
        <vt:lpstr>Slide Titles</vt:lpstr>
      </vt:variant>
      <vt:variant>
        <vt:i4>12</vt:i4>
      </vt:variant>
    </vt:vector>
  </HeadingPairs>
  <TitlesOfParts>
    <vt:vector size="41" baseType="lpstr">
      <vt:lpstr>ＭＳ Ｐゴシック</vt:lpstr>
      <vt:lpstr>Arial</vt:lpstr>
      <vt:lpstr>Arial Bold</vt:lpstr>
      <vt:lpstr>Calibri</vt:lpstr>
      <vt:lpstr>Calibri Light</vt:lpstr>
      <vt:lpstr>Garamond</vt:lpstr>
      <vt:lpstr>Times New Roman</vt:lpstr>
      <vt:lpstr>Wingdings</vt:lpstr>
      <vt:lpstr>3_Custom Design</vt:lpstr>
      <vt:lpstr>16_Blank Presentation</vt:lpstr>
      <vt:lpstr>17_Blank Presentation</vt:lpstr>
      <vt:lpstr>4_Custom Design</vt:lpstr>
      <vt:lpstr>18_Blank Presentation</vt:lpstr>
      <vt:lpstr>19_Blank Presentation</vt:lpstr>
      <vt:lpstr>7_Blank Presentation</vt:lpstr>
      <vt:lpstr>8_Blank Presentation</vt:lpstr>
      <vt:lpstr>6_Blank Presentation</vt:lpstr>
      <vt:lpstr>5_Custom Design</vt:lpstr>
      <vt:lpstr>Custom Design</vt:lpstr>
      <vt:lpstr>1_Custom Design</vt:lpstr>
      <vt:lpstr>11_Blank Presentation</vt:lpstr>
      <vt:lpstr>10_Blank Presentation</vt:lpstr>
      <vt:lpstr>20_Blank Presentation</vt:lpstr>
      <vt:lpstr>12_Blank Presentation</vt:lpstr>
      <vt:lpstr>9_Blank Presentation</vt:lpstr>
      <vt:lpstr>13_Blank Presentation</vt:lpstr>
      <vt:lpstr>21_Blank Presentation</vt:lpstr>
      <vt:lpstr>22_Blank Presentation</vt:lpstr>
      <vt:lpstr>2_Custom Design</vt:lpstr>
      <vt:lpstr>PowerPoint Presentation</vt:lpstr>
      <vt:lpstr>What is our purpose?</vt:lpstr>
      <vt:lpstr>PowerPoint Presentation</vt:lpstr>
      <vt:lpstr>Staff Strength &amp; Figures</vt:lpstr>
      <vt:lpstr>CFLTC Vision / Mission</vt:lpstr>
      <vt:lpstr>CFLTC Lines of Operation</vt:lpstr>
      <vt:lpstr>Training Modernization (Offrs)</vt:lpstr>
      <vt:lpstr>Training Modularization</vt:lpstr>
      <vt:lpstr>Training Modularization</vt:lpstr>
      <vt:lpstr>RCLSI Campaign Plan</vt:lpstr>
      <vt:lpstr>Professionalization</vt:lpstr>
      <vt:lpstr>Welcome “Home” to the centre of Excellence in Logistics </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jones.gw3</dc:creator>
  <cp:lastModifiedBy>page.jb</cp:lastModifiedBy>
  <cp:revision>148</cp:revision>
  <cp:lastPrinted>2019-04-29T14:13:26Z</cp:lastPrinted>
  <dcterms:created xsi:type="dcterms:W3CDTF">2018-10-16T17:53:01Z</dcterms:created>
  <dcterms:modified xsi:type="dcterms:W3CDTF">2019-11-05T17:45:09Z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0x01010068ECBB895E7BB54B8D1319C4F4D496A5</vt:lpwstr>
  </property>
</Properties>
</file>