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notesMasterIdLst>
    <p:notesMasterId r:id="rId14"/>
  </p:notesMasterIdLst>
  <p:sldIdLst>
    <p:sldId id="269" r:id="rId3"/>
    <p:sldId id="270" r:id="rId4"/>
    <p:sldId id="266" r:id="rId5"/>
    <p:sldId id="257" r:id="rId6"/>
    <p:sldId id="264" r:id="rId7"/>
    <p:sldId id="261" r:id="rId8"/>
    <p:sldId id="260" r:id="rId9"/>
    <p:sldId id="271" r:id="rId10"/>
    <p:sldId id="263" r:id="rId11"/>
    <p:sldId id="272" r:id="rId12"/>
    <p:sldId id="25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036" autoAdjust="0"/>
  </p:normalViewPr>
  <p:slideViewPr>
    <p:cSldViewPr>
      <p:cViewPr varScale="1">
        <p:scale>
          <a:sx n="48" d="100"/>
          <a:sy n="48" d="100"/>
        </p:scale>
        <p:origin x="-2376"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9D8C6-3D2B-4A7E-86A1-920CF8F2BAAD}" type="datetimeFigureOut">
              <a:rPr lang="en-CA" smtClean="0"/>
              <a:t>2/17/15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BA5DDA-F1B4-4CB4-A0A4-26C54C2FE766}" type="slidenum">
              <a:rPr lang="en-CA" smtClean="0"/>
              <a:t>‹#›</a:t>
            </a:fld>
            <a:endParaRPr lang="en-CA"/>
          </a:p>
        </p:txBody>
      </p:sp>
    </p:spTree>
    <p:extLst>
      <p:ext uri="{BB962C8B-B14F-4D97-AF65-F5344CB8AC3E}">
        <p14:creationId xmlns:p14="http://schemas.microsoft.com/office/powerpoint/2010/main" val="3959099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p:spPr>
        <p:txBody>
          <a:bodyPr/>
          <a:lstStyle/>
          <a:p>
            <a:endParaRPr lang="en-CA"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The NSC initiative will facilitate asset inventory clean-up across major bases and promote the accuracy and timely reporting of inventory and asset pooled item accounts leading to enhanced data integrity and increased compliance with Government of Canada policies and practices</a:t>
            </a:r>
          </a:p>
          <a:p>
            <a:endParaRPr lang="en-CA" dirty="0"/>
          </a:p>
        </p:txBody>
      </p:sp>
      <p:sp>
        <p:nvSpPr>
          <p:cNvPr id="4" name="Slide Number Placeholder 3"/>
          <p:cNvSpPr>
            <a:spLocks noGrp="1"/>
          </p:cNvSpPr>
          <p:nvPr>
            <p:ph type="sldNum" sz="quarter" idx="10"/>
          </p:nvPr>
        </p:nvSpPr>
        <p:spPr/>
        <p:txBody>
          <a:bodyPr/>
          <a:lstStyle/>
          <a:p>
            <a:fld id="{49BA5DDA-F1B4-4CB4-A0A4-26C54C2FE766}" type="slidenum">
              <a:rPr lang="en-CA" smtClean="0"/>
              <a:t>10</a:t>
            </a:fld>
            <a:endParaRPr lang="en-CA"/>
          </a:p>
        </p:txBody>
      </p:sp>
    </p:spTree>
    <p:extLst>
      <p:ext uri="{BB962C8B-B14F-4D97-AF65-F5344CB8AC3E}">
        <p14:creationId xmlns:p14="http://schemas.microsoft.com/office/powerpoint/2010/main" val="1972713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r>
              <a:rPr lang="en-CA" altLang="en-US" smtClean="0">
                <a:ea typeface="ＭＳ Ｐゴシック" pitchFamily="34" charset="-128"/>
              </a:rPr>
              <a:t>Very well received </a:t>
            </a:r>
          </a:p>
          <a:p>
            <a:r>
              <a:rPr lang="en-CA" altLang="en-US" smtClean="0">
                <a:ea typeface="ＭＳ Ｐゴシック" pitchFamily="34" charset="-128"/>
              </a:rPr>
              <a:t>7 issued with the majority presented by Co–Advisor</a:t>
            </a:r>
          </a:p>
          <a:p>
            <a:r>
              <a:rPr lang="en-CA" altLang="en-US" smtClean="0">
                <a:ea typeface="ＭＳ Ｐゴシック" pitchFamily="34" charset="-128"/>
              </a:rPr>
              <a:t>Push to hand out to younger technicians</a:t>
            </a:r>
          </a:p>
          <a:p>
            <a:r>
              <a:rPr lang="en-CA" altLang="en-US" smtClean="0">
                <a:ea typeface="ＭＳ Ｐゴシック" pitchFamily="34" charset="-128"/>
              </a:rPr>
              <a:t>Presentations will be two fold…</a:t>
            </a:r>
          </a:p>
          <a:p>
            <a:endParaRPr lang="en-CA" altLang="en-US" smtClean="0">
              <a:ea typeface="ＭＳ Ｐゴシック" pitchFamily="34" charset="-128"/>
            </a:endParaRPr>
          </a:p>
          <a:p>
            <a:r>
              <a:rPr lang="en-CA" altLang="en-US" smtClean="0">
                <a:ea typeface="ＭＳ Ｐゴシック" pitchFamily="34" charset="-128"/>
              </a:rPr>
              <a:t>	Requested (to be accompanied by a short description)</a:t>
            </a:r>
          </a:p>
          <a:p>
            <a:endParaRPr lang="en-CA" altLang="en-US" smtClean="0">
              <a:ea typeface="ＭＳ Ｐゴシック" pitchFamily="34" charset="-128"/>
            </a:endParaRPr>
          </a:p>
          <a:p>
            <a:r>
              <a:rPr lang="en-CA" altLang="en-US" smtClean="0">
                <a:ea typeface="ＭＳ Ｐゴシック" pitchFamily="34" charset="-128"/>
              </a:rPr>
              <a:t>	In promptu presentations during visits (among peers)</a:t>
            </a:r>
          </a:p>
          <a:p>
            <a:endParaRPr lang="en-CA" alt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BA5DDA-F1B4-4CB4-A0A4-26C54C2FE766}" type="slidenum">
              <a:rPr lang="en-CA" smtClean="0"/>
              <a:t>2</a:t>
            </a:fld>
            <a:endParaRPr lang="en-CA"/>
          </a:p>
        </p:txBody>
      </p:sp>
    </p:spTree>
    <p:extLst>
      <p:ext uri="{BB962C8B-B14F-4D97-AF65-F5344CB8AC3E}">
        <p14:creationId xmlns:p14="http://schemas.microsoft.com/office/powerpoint/2010/main" val="1600216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It has been said repeatedly</a:t>
            </a:r>
            <a:r>
              <a:rPr lang="en-CA" baseline="0" dirty="0" smtClean="0"/>
              <a:t> that a picture express 1000 words…I just want to show a pictorial of the inter connectivity of the CAF Supply Chain…and how the environments are supported. This does not </a:t>
            </a:r>
            <a:r>
              <a:rPr lang="en-CA" baseline="0" dirty="0" err="1" smtClean="0"/>
              <a:t>incl</a:t>
            </a:r>
            <a:r>
              <a:rPr lang="en-CA" baseline="0" dirty="0" smtClean="0"/>
              <a:t> other agencies, (PWGSC, Industry, the Transportation modes </a:t>
            </a:r>
            <a:r>
              <a:rPr lang="en-CA" baseline="0" dirty="0" err="1" smtClean="0"/>
              <a:t>etc</a:t>
            </a:r>
            <a:r>
              <a:rPr lang="en-CA" baseline="0" dirty="0" smtClean="0"/>
              <a:t>).</a:t>
            </a:r>
          </a:p>
          <a:p>
            <a:endParaRPr lang="en-CA" baseline="0" dirty="0" smtClean="0"/>
          </a:p>
          <a:p>
            <a:r>
              <a:rPr lang="en-CA" baseline="0" dirty="0" smtClean="0"/>
              <a:t>Overlay </a:t>
            </a:r>
            <a:r>
              <a:rPr lang="en-CA" baseline="0" dirty="0" err="1" smtClean="0"/>
              <a:t>sp</a:t>
            </a:r>
            <a:r>
              <a:rPr lang="en-CA" baseline="0" dirty="0" smtClean="0"/>
              <a:t> to Operations, DRMIS (Defence Resource Management Information System), IMMRP, (Inventory Material Management Rationalization Project) NSI (National Stocktaking Initiative) Defence Renewal (2.1 and 2.2)…and you ca see that the Supply professional with the CA, RCN, RCAF and the other L1 are working a complex and changing environment. An as a </a:t>
            </a:r>
            <a:r>
              <a:rPr lang="en-CA" baseline="0" dirty="0" err="1" smtClean="0"/>
              <a:t>rexsuly</a:t>
            </a:r>
            <a:r>
              <a:rPr lang="en-CA" baseline="0" dirty="0" smtClean="0"/>
              <a:t> must be adaptable, flexible and educated.</a:t>
            </a:r>
          </a:p>
          <a:p>
            <a:endParaRPr lang="en-CA" baseline="0" dirty="0" smtClean="0"/>
          </a:p>
          <a:p>
            <a:r>
              <a:rPr lang="en-CA" baseline="0" dirty="0" smtClean="0"/>
              <a:t>The skill set required to work at the unit level all the way up to the </a:t>
            </a:r>
            <a:r>
              <a:rPr lang="en-CA" baseline="0" dirty="0" err="1" smtClean="0"/>
              <a:t>strat</a:t>
            </a:r>
            <a:r>
              <a:rPr lang="en-CA" baseline="0" dirty="0" smtClean="0"/>
              <a:t> level requires continuous training and learning….That said CWO brad Curtis and I want to provide you with an update on were we are and where we want to go.</a:t>
            </a:r>
            <a:endParaRPr lang="en-CA" dirty="0"/>
          </a:p>
        </p:txBody>
      </p:sp>
      <p:sp>
        <p:nvSpPr>
          <p:cNvPr id="4" name="Slide Number Placeholder 3"/>
          <p:cNvSpPr>
            <a:spLocks noGrp="1"/>
          </p:cNvSpPr>
          <p:nvPr>
            <p:ph type="sldNum" sz="quarter" idx="10"/>
          </p:nvPr>
        </p:nvSpPr>
        <p:spPr/>
        <p:txBody>
          <a:bodyPr/>
          <a:lstStyle/>
          <a:p>
            <a:fld id="{49BA5DDA-F1B4-4CB4-A0A4-26C54C2FE766}" type="slidenum">
              <a:rPr lang="en-CA" smtClean="0"/>
              <a:t>3</a:t>
            </a:fld>
            <a:endParaRPr lang="en-CA"/>
          </a:p>
        </p:txBody>
      </p:sp>
    </p:spTree>
    <p:extLst>
      <p:ext uri="{BB962C8B-B14F-4D97-AF65-F5344CB8AC3E}">
        <p14:creationId xmlns:p14="http://schemas.microsoft.com/office/powerpoint/2010/main" val="4141567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altLang="en-US" dirty="0" smtClean="0"/>
              <a:t>Currently</a:t>
            </a:r>
            <a:r>
              <a:rPr lang="en-CA" altLang="en-US" baseline="0" dirty="0" smtClean="0"/>
              <a:t> there are the Supply focused courses for the Supply Officers…Except </a:t>
            </a:r>
            <a:r>
              <a:rPr lang="en-CA" altLang="en-US" baseline="0" dirty="0" err="1" smtClean="0"/>
              <a:t>fpor</a:t>
            </a:r>
            <a:r>
              <a:rPr lang="en-CA" altLang="en-US" baseline="0" dirty="0" smtClean="0"/>
              <a:t> the Unit Log Officer course (formally QM course) none of the QS have been update since 2008 but </a:t>
            </a:r>
            <a:r>
              <a:rPr lang="en-CA" altLang="en-US" baseline="0" dirty="0" err="1" smtClean="0"/>
              <a:t>te</a:t>
            </a:r>
            <a:r>
              <a:rPr lang="en-CA" altLang="en-US" baseline="0" dirty="0" smtClean="0"/>
              <a:t> way we do business has changed.</a:t>
            </a:r>
          </a:p>
          <a:p>
            <a:pPr>
              <a:spcBef>
                <a:spcPct val="0"/>
              </a:spcBef>
            </a:pPr>
            <a:endParaRPr lang="en-CA" altLang="en-US" baseline="0" dirty="0" smtClean="0"/>
          </a:p>
          <a:p>
            <a:pPr>
              <a:spcBef>
                <a:spcPct val="0"/>
              </a:spcBef>
            </a:pPr>
            <a:r>
              <a:rPr lang="en-CA" altLang="en-US" baseline="0" dirty="0" smtClean="0"/>
              <a:t>	We have gone from the CFSS and the CFSM to the DGSC and the SAM</a:t>
            </a:r>
          </a:p>
          <a:p>
            <a:pPr>
              <a:spcBef>
                <a:spcPct val="0"/>
              </a:spcBef>
            </a:pPr>
            <a:r>
              <a:rPr lang="en-CA" altLang="en-US" baseline="0" dirty="0" smtClean="0"/>
              <a:t>	We have moved from MIMS to DRMIS</a:t>
            </a:r>
          </a:p>
          <a:p>
            <a:pPr>
              <a:spcBef>
                <a:spcPct val="0"/>
              </a:spcBef>
            </a:pPr>
            <a:r>
              <a:rPr lang="en-CA" altLang="en-US" baseline="0" dirty="0" smtClean="0"/>
              <a:t>	We have slipped I our focus on inventory accountability (hence the CDS/DM directive)</a:t>
            </a:r>
          </a:p>
          <a:p>
            <a:pPr>
              <a:spcBef>
                <a:spcPct val="0"/>
              </a:spcBef>
            </a:pPr>
            <a:r>
              <a:rPr lang="en-CA" altLang="en-US" baseline="0" dirty="0" smtClean="0"/>
              <a:t>	More focus on Controlled Goods…just to name a few</a:t>
            </a:r>
          </a:p>
          <a:p>
            <a:pPr>
              <a:spcBef>
                <a:spcPct val="0"/>
              </a:spcBef>
            </a:pPr>
            <a:r>
              <a:rPr lang="en-CA" altLang="en-US" baseline="0" dirty="0" smtClean="0"/>
              <a:t>	</a:t>
            </a:r>
            <a:endParaRPr lang="en-CA" alt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31286" indent="-281264" eaLnBrk="0" hangingPunct="0">
              <a:defRPr>
                <a:solidFill>
                  <a:schemeClr val="tx1"/>
                </a:solidFill>
                <a:latin typeface="Calibri" pitchFamily="34" charset="0"/>
                <a:cs typeface="Arial" charset="0"/>
              </a:defRPr>
            </a:lvl2pPr>
            <a:lvl3pPr marL="1125055" indent="-225011" eaLnBrk="0" hangingPunct="0">
              <a:defRPr>
                <a:solidFill>
                  <a:schemeClr val="tx1"/>
                </a:solidFill>
                <a:latin typeface="Calibri" pitchFamily="34" charset="0"/>
                <a:cs typeface="Arial" charset="0"/>
              </a:defRPr>
            </a:lvl3pPr>
            <a:lvl4pPr marL="1575077" indent="-225011" eaLnBrk="0" hangingPunct="0">
              <a:defRPr>
                <a:solidFill>
                  <a:schemeClr val="tx1"/>
                </a:solidFill>
                <a:latin typeface="Calibri" pitchFamily="34" charset="0"/>
                <a:cs typeface="Arial" charset="0"/>
              </a:defRPr>
            </a:lvl4pPr>
            <a:lvl5pPr marL="2025099" indent="-225011" eaLnBrk="0" hangingPunct="0">
              <a:defRPr>
                <a:solidFill>
                  <a:schemeClr val="tx1"/>
                </a:solidFill>
                <a:latin typeface="Calibri" pitchFamily="34" charset="0"/>
                <a:cs typeface="Arial" charset="0"/>
              </a:defRPr>
            </a:lvl5pPr>
            <a:lvl6pPr marL="2475121" indent="-225011" eaLnBrk="0" fontAlgn="base" hangingPunct="0">
              <a:spcBef>
                <a:spcPct val="0"/>
              </a:spcBef>
              <a:spcAft>
                <a:spcPct val="0"/>
              </a:spcAft>
              <a:defRPr>
                <a:solidFill>
                  <a:schemeClr val="tx1"/>
                </a:solidFill>
                <a:latin typeface="Calibri" pitchFamily="34" charset="0"/>
                <a:cs typeface="Arial" charset="0"/>
              </a:defRPr>
            </a:lvl6pPr>
            <a:lvl7pPr marL="2925143" indent="-225011" eaLnBrk="0" fontAlgn="base" hangingPunct="0">
              <a:spcBef>
                <a:spcPct val="0"/>
              </a:spcBef>
              <a:spcAft>
                <a:spcPct val="0"/>
              </a:spcAft>
              <a:defRPr>
                <a:solidFill>
                  <a:schemeClr val="tx1"/>
                </a:solidFill>
                <a:latin typeface="Calibri" pitchFamily="34" charset="0"/>
                <a:cs typeface="Arial" charset="0"/>
              </a:defRPr>
            </a:lvl7pPr>
            <a:lvl8pPr marL="3375165" indent="-225011" eaLnBrk="0" fontAlgn="base" hangingPunct="0">
              <a:spcBef>
                <a:spcPct val="0"/>
              </a:spcBef>
              <a:spcAft>
                <a:spcPct val="0"/>
              </a:spcAft>
              <a:defRPr>
                <a:solidFill>
                  <a:schemeClr val="tx1"/>
                </a:solidFill>
                <a:latin typeface="Calibri" pitchFamily="34" charset="0"/>
                <a:cs typeface="Arial" charset="0"/>
              </a:defRPr>
            </a:lvl8pPr>
            <a:lvl9pPr marL="3825187" indent="-225011"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42DE091-1C27-481B-93D0-05A39C67CD38}" type="slidenum">
              <a:rPr lang="en-CA" altLang="en-US">
                <a:solidFill>
                  <a:prstClr val="black"/>
                </a:solidFill>
              </a:rPr>
              <a:pPr eaLnBrk="1" hangingPunct="1"/>
              <a:t>4</a:t>
            </a:fld>
            <a:endParaRPr lang="en-CA"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BA5DDA-F1B4-4CB4-A0A4-26C54C2FE766}" type="slidenum">
              <a:rPr lang="en-CA" smtClean="0"/>
              <a:t>5</a:t>
            </a:fld>
            <a:endParaRPr lang="en-CA"/>
          </a:p>
        </p:txBody>
      </p:sp>
    </p:spTree>
    <p:extLst>
      <p:ext uri="{BB962C8B-B14F-4D97-AF65-F5344CB8AC3E}">
        <p14:creationId xmlns:p14="http://schemas.microsoft.com/office/powerpoint/2010/main" val="4189493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Independent Occupation</a:t>
            </a:r>
          </a:p>
          <a:p>
            <a:r>
              <a:rPr lang="en-CA" dirty="0" smtClean="0"/>
              <a:t>Remain</a:t>
            </a:r>
            <a:r>
              <a:rPr lang="en-CA" baseline="0" dirty="0" smtClean="0"/>
              <a:t> Sub Tech </a:t>
            </a:r>
          </a:p>
          <a:p>
            <a:r>
              <a:rPr lang="en-CA" baseline="0" dirty="0" smtClean="0"/>
              <a:t>OT only ???</a:t>
            </a:r>
            <a:endParaRPr lang="en-CA" dirty="0"/>
          </a:p>
        </p:txBody>
      </p:sp>
      <p:sp>
        <p:nvSpPr>
          <p:cNvPr id="4" name="Slide Number Placeholder 3"/>
          <p:cNvSpPr>
            <a:spLocks noGrp="1"/>
          </p:cNvSpPr>
          <p:nvPr>
            <p:ph type="sldNum" sz="quarter" idx="10"/>
          </p:nvPr>
        </p:nvSpPr>
        <p:spPr/>
        <p:txBody>
          <a:bodyPr/>
          <a:lstStyle/>
          <a:p>
            <a:fld id="{49BA5DDA-F1B4-4CB4-A0A4-26C54C2FE766}" type="slidenum">
              <a:rPr lang="en-CA" smtClean="0"/>
              <a:t>6</a:t>
            </a:fld>
            <a:endParaRPr lang="en-CA"/>
          </a:p>
        </p:txBody>
      </p:sp>
    </p:spTree>
    <p:extLst>
      <p:ext uri="{BB962C8B-B14F-4D97-AF65-F5344CB8AC3E}">
        <p14:creationId xmlns:p14="http://schemas.microsoft.com/office/powerpoint/2010/main" val="2576097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Work-based Certification</a:t>
            </a:r>
          </a:p>
          <a:p>
            <a:r>
              <a:rPr lang="en-CA" dirty="0" smtClean="0"/>
              <a:t>Work -based certification is based on a set of applied skills that are identified as requirements to succeed in the job. Evidencing the required skills, through a rigorous recognition of prior learning assessment process, often completes work-based certification. It is equivalent to, but not the same as, certificates issued by post-secondary education.. Work based certification programs assume that candidates have the skills and knowledge; but may need some guidance to collate that knowledge for certification. </a:t>
            </a:r>
          </a:p>
          <a:p>
            <a:r>
              <a:rPr lang="en-CA" dirty="0" smtClean="0"/>
              <a:t>The value of the </a:t>
            </a:r>
            <a:r>
              <a:rPr lang="en-CA" dirty="0" err="1" smtClean="0"/>
              <a:t>CertWORK</a:t>
            </a:r>
            <a:r>
              <a:rPr lang="en-CA" dirty="0" smtClean="0"/>
              <a:t>+ Certification is that it is work-based and not academic. </a:t>
            </a:r>
            <a:r>
              <a:rPr lang="en-CA" dirty="0" err="1" smtClean="0"/>
              <a:t>CertWORK</a:t>
            </a:r>
            <a:r>
              <a:rPr lang="en-CA" dirty="0" smtClean="0"/>
              <a:t>+ assumes that candidates are not novices in their field of work while academia assumes that candidates are novices. This makes the </a:t>
            </a:r>
            <a:r>
              <a:rPr lang="en-CA" dirty="0" err="1" smtClean="0"/>
              <a:t>CertWORK</a:t>
            </a:r>
            <a:r>
              <a:rPr lang="en-CA" dirty="0" smtClean="0"/>
              <a:t>+ program unique.</a:t>
            </a:r>
          </a:p>
          <a:p>
            <a:endParaRPr lang="en-CA" dirty="0"/>
          </a:p>
        </p:txBody>
      </p:sp>
      <p:sp>
        <p:nvSpPr>
          <p:cNvPr id="4" name="Slide Number Placeholder 3"/>
          <p:cNvSpPr>
            <a:spLocks noGrp="1"/>
          </p:cNvSpPr>
          <p:nvPr>
            <p:ph type="sldNum" sz="quarter" idx="10"/>
          </p:nvPr>
        </p:nvSpPr>
        <p:spPr/>
        <p:txBody>
          <a:bodyPr/>
          <a:lstStyle/>
          <a:p>
            <a:fld id="{49BA5DDA-F1B4-4CB4-A0A4-26C54C2FE766}" type="slidenum">
              <a:rPr lang="en-CA" smtClean="0"/>
              <a:t>7</a:t>
            </a:fld>
            <a:endParaRPr lang="en-CA"/>
          </a:p>
        </p:txBody>
      </p:sp>
    </p:spTree>
    <p:extLst>
      <p:ext uri="{BB962C8B-B14F-4D97-AF65-F5344CB8AC3E}">
        <p14:creationId xmlns:p14="http://schemas.microsoft.com/office/powerpoint/2010/main" val="30814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CWO</a:t>
            </a:r>
            <a:r>
              <a:rPr lang="en-CA" baseline="0" dirty="0" smtClean="0"/>
              <a:t> Curtis and MWO Pearson have been working with the program leaders in the area of “</a:t>
            </a:r>
            <a:r>
              <a:rPr lang="en-CA" baseline="0" dirty="0" err="1" smtClean="0"/>
              <a:t>Storesmen</a:t>
            </a:r>
            <a:r>
              <a:rPr lang="en-CA" baseline="0" dirty="0" smtClean="0"/>
              <a:t>” in essence to compare /standardize the work of CAF Supply Techs with the end state of enabling our.. The expectation is that the crossover from Military to Industry will be simplified and the skill set we bring will not only be well recognized, well regarded BUT Highly sought after employees.</a:t>
            </a:r>
          </a:p>
          <a:p>
            <a:endParaRPr lang="en-CA" baseline="0" dirty="0" smtClean="0"/>
          </a:p>
          <a:p>
            <a:r>
              <a:rPr lang="en-CA" baseline="0" dirty="0" smtClean="0"/>
              <a:t>This line of operations is supported by CDA..  </a:t>
            </a:r>
            <a:endParaRPr lang="en-CA" dirty="0"/>
          </a:p>
        </p:txBody>
      </p:sp>
      <p:sp>
        <p:nvSpPr>
          <p:cNvPr id="4" name="Slide Number Placeholder 3"/>
          <p:cNvSpPr>
            <a:spLocks noGrp="1"/>
          </p:cNvSpPr>
          <p:nvPr>
            <p:ph type="sldNum" sz="quarter" idx="10"/>
          </p:nvPr>
        </p:nvSpPr>
        <p:spPr/>
        <p:txBody>
          <a:bodyPr/>
          <a:lstStyle/>
          <a:p>
            <a:fld id="{49BA5DDA-F1B4-4CB4-A0A4-26C54C2FE766}" type="slidenum">
              <a:rPr lang="en-CA" smtClean="0"/>
              <a:t>8</a:t>
            </a:fld>
            <a:endParaRPr lang="en-CA"/>
          </a:p>
        </p:txBody>
      </p:sp>
    </p:spTree>
    <p:extLst>
      <p:ext uri="{BB962C8B-B14F-4D97-AF65-F5344CB8AC3E}">
        <p14:creationId xmlns:p14="http://schemas.microsoft.com/office/powerpoint/2010/main" val="2068414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IMMPR</a:t>
            </a:r>
          </a:p>
          <a:p>
            <a:r>
              <a:rPr lang="en-CA" sz="1200" kern="1200" dirty="0" smtClean="0">
                <a:solidFill>
                  <a:schemeClr val="tx1"/>
                </a:solidFill>
                <a:effectLst/>
                <a:latin typeface="+mn-lt"/>
                <a:ea typeface="+mn-ea"/>
                <a:cs typeface="+mn-cs"/>
              </a:rPr>
              <a:t>The Inventory Management Modernization and Rationalization Project (IMMRP) was stood up in January 2014 to help rationalize dormant stock holdings and to identify and modernize critical inventory management processes.  The IMMRP has a team of 17 Military PYs, a combination of Engineers and Supply personnel, and has a project duration of 5 years, ending in December 2018.</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Rationalization activities are focused on the high value items from the dormant stock list and high volumetric items as identified by the four depot staff in order to maximize effect.  High value is determined based on standard unit prices times quantity.</a:t>
            </a:r>
          </a:p>
          <a:p>
            <a:endParaRPr lang="en-CA" dirty="0" smtClean="0"/>
          </a:p>
          <a:p>
            <a:r>
              <a:rPr lang="en-CA" dirty="0" smtClean="0"/>
              <a:t>The NSC initiative will facilitate asset inventory clean-up across major bases and promote the accuracy and timely reporting of inventory and asset pooled item accounts leading to enhanced data integrity and increased compliance with Government of Canada policies and practices</a:t>
            </a:r>
            <a:endParaRPr lang="en-CA" dirty="0"/>
          </a:p>
        </p:txBody>
      </p:sp>
      <p:sp>
        <p:nvSpPr>
          <p:cNvPr id="4" name="Slide Number Placeholder 3"/>
          <p:cNvSpPr>
            <a:spLocks noGrp="1"/>
          </p:cNvSpPr>
          <p:nvPr>
            <p:ph type="sldNum" sz="quarter" idx="10"/>
          </p:nvPr>
        </p:nvSpPr>
        <p:spPr/>
        <p:txBody>
          <a:bodyPr/>
          <a:lstStyle/>
          <a:p>
            <a:fld id="{49BA5DDA-F1B4-4CB4-A0A4-26C54C2FE766}" type="slidenum">
              <a:rPr lang="en-CA" smtClean="0"/>
              <a:t>9</a:t>
            </a:fld>
            <a:endParaRPr lang="en-CA"/>
          </a:p>
        </p:txBody>
      </p:sp>
    </p:spTree>
    <p:extLst>
      <p:ext uri="{BB962C8B-B14F-4D97-AF65-F5344CB8AC3E}">
        <p14:creationId xmlns:p14="http://schemas.microsoft.com/office/powerpoint/2010/main" val="2037002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Users\Yvan\Desktop\Logistics.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27088"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Yvan\Desktop\Logistics.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16913" y="0"/>
            <a:ext cx="827087"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0" y="1052513"/>
            <a:ext cx="91440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lvl1pPr>
              <a:defRPr>
                <a:latin typeface="Times New Roman" pitchFamily="18" charset="0"/>
                <a:cs typeface="Times New Roman" pitchFamily="18" charset="0"/>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7" name="Date Placeholder 3"/>
          <p:cNvSpPr>
            <a:spLocks noGrp="1"/>
          </p:cNvSpPr>
          <p:nvPr>
            <p:ph type="dt" sz="half" idx="10"/>
          </p:nvPr>
        </p:nvSpPr>
        <p:spPr/>
        <p:txBody>
          <a:bodyPr/>
          <a:lstStyle>
            <a:lvl1pPr fontAlgn="auto">
              <a:spcBef>
                <a:spcPts val="0"/>
              </a:spcBef>
              <a:spcAft>
                <a:spcPts val="0"/>
              </a:spcAft>
              <a:defRPr/>
            </a:lvl1pPr>
          </a:lstStyle>
          <a:p>
            <a:pPr>
              <a:defRPr/>
            </a:pPr>
            <a:fld id="{EB0302BA-D4AF-492E-B53D-7525D712DE59}" type="datetimeFigureOut">
              <a:rPr lang="en-CA"/>
              <a:pPr>
                <a:defRPr/>
              </a:pPr>
              <a:t>2/17/15</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97AADF30-ED5E-47FB-B4EF-A00D966C5223}" type="slidenum">
              <a:rPr lang="en-CA"/>
              <a:pPr>
                <a:defRPr/>
              </a:pPr>
              <a:t>‹#›</a:t>
            </a:fld>
            <a:endParaRPr lang="en-CA"/>
          </a:p>
        </p:txBody>
      </p:sp>
    </p:spTree>
    <p:extLst>
      <p:ext uri="{BB962C8B-B14F-4D97-AF65-F5344CB8AC3E}">
        <p14:creationId xmlns:p14="http://schemas.microsoft.com/office/powerpoint/2010/main" val="2766712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250825" y="1557338"/>
            <a:ext cx="8229600" cy="4679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2825DB65-73EF-47A6-B47F-667E824FF3DA}" type="datetimeFigureOut">
              <a:rPr lang="en-CA"/>
              <a:pPr>
                <a:defRPr/>
              </a:pPr>
              <a:t>2/17/15</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EA56F58C-DD57-4906-B8BC-55F73827CBD9}" type="slidenum">
              <a:rPr lang="en-CA"/>
              <a:pPr>
                <a:defRPr/>
              </a:pPr>
              <a:t>‹#›</a:t>
            </a:fld>
            <a:endParaRPr lang="en-CA"/>
          </a:p>
        </p:txBody>
      </p:sp>
    </p:spTree>
    <p:extLst>
      <p:ext uri="{BB962C8B-B14F-4D97-AF65-F5344CB8AC3E}">
        <p14:creationId xmlns:p14="http://schemas.microsoft.com/office/powerpoint/2010/main" val="1368957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BC09C7CB-1EE9-407D-B07F-3FA212BF406A}" type="datetimeFigureOut">
              <a:rPr lang="en-CA"/>
              <a:pPr>
                <a:defRPr/>
              </a:pPr>
              <a:t>2/17/15</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385591B1-F827-44A8-BC38-A4E00B4F328B}" type="slidenum">
              <a:rPr lang="en-CA"/>
              <a:pPr>
                <a:defRPr/>
              </a:pPr>
              <a:t>‹#›</a:t>
            </a:fld>
            <a:endParaRPr lang="en-CA"/>
          </a:p>
        </p:txBody>
      </p:sp>
    </p:spTree>
    <p:extLst>
      <p:ext uri="{BB962C8B-B14F-4D97-AF65-F5344CB8AC3E}">
        <p14:creationId xmlns:p14="http://schemas.microsoft.com/office/powerpoint/2010/main" val="257572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827088" y="-26988"/>
            <a:ext cx="7416800" cy="1143001"/>
          </a:xfrm>
        </p:spPr>
        <p:txBody>
          <a:bodyPr/>
          <a:lstStyle/>
          <a:p>
            <a:r>
              <a:rPr lang="en-US" smtClean="0"/>
              <a:t>Click to edit Master title style</a:t>
            </a:r>
            <a:endParaRPr lang="en-CA"/>
          </a:p>
        </p:txBody>
      </p:sp>
      <p:sp>
        <p:nvSpPr>
          <p:cNvPr id="3" name="SmartArt Placeholder 2"/>
          <p:cNvSpPr>
            <a:spLocks noGrp="1"/>
          </p:cNvSpPr>
          <p:nvPr>
            <p:ph type="dgm" idx="1"/>
          </p:nvPr>
        </p:nvSpPr>
        <p:spPr>
          <a:xfrm>
            <a:off x="250825" y="1557338"/>
            <a:ext cx="8229600" cy="4679950"/>
          </a:xfrm>
          <a:prstGeom prst="rect">
            <a:avLst/>
          </a:prstGeom>
        </p:spPr>
        <p:txBody>
          <a:bodyPr/>
          <a:lstStyle/>
          <a:p>
            <a:pPr lvl="0"/>
            <a:endParaRPr lang="en-CA" noProof="0"/>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4C1A0935-C246-4B57-B501-1A45F7992F98}" type="datetimeFigureOut">
              <a:rPr lang="en-CA"/>
              <a:pPr>
                <a:defRPr/>
              </a:pPr>
              <a:t>2/17/15</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E87F1C3C-34B6-4505-8F4B-69A372225C72}" type="slidenum">
              <a:rPr lang="en-CA"/>
              <a:pPr>
                <a:defRPr/>
              </a:pPr>
              <a:t>‹#›</a:t>
            </a:fld>
            <a:endParaRPr lang="en-CA"/>
          </a:p>
        </p:txBody>
      </p:sp>
    </p:spTree>
    <p:extLst>
      <p:ext uri="{BB962C8B-B14F-4D97-AF65-F5344CB8AC3E}">
        <p14:creationId xmlns:p14="http://schemas.microsoft.com/office/powerpoint/2010/main" val="1246383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50825" y="-26988"/>
            <a:ext cx="8229600" cy="6264276"/>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Date Placeholder 3"/>
          <p:cNvSpPr>
            <a:spLocks noGrp="1"/>
          </p:cNvSpPr>
          <p:nvPr>
            <p:ph type="dt" sz="half" idx="10"/>
          </p:nvPr>
        </p:nvSpPr>
        <p:spPr/>
        <p:txBody>
          <a:bodyPr/>
          <a:lstStyle>
            <a:lvl1pPr fontAlgn="auto">
              <a:spcBef>
                <a:spcPts val="0"/>
              </a:spcBef>
              <a:spcAft>
                <a:spcPts val="0"/>
              </a:spcAft>
              <a:defRPr/>
            </a:lvl1pPr>
          </a:lstStyle>
          <a:p>
            <a:pPr>
              <a:defRPr/>
            </a:pPr>
            <a:fld id="{97E536A4-5A00-40A0-89DB-A462D81538A0}" type="datetimeFigureOut">
              <a:rPr lang="en-CA"/>
              <a:pPr>
                <a:defRPr/>
              </a:pPr>
              <a:t>2/17/15</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3C86D799-B7B1-4201-A6FC-1D92321BF65E}" type="slidenum">
              <a:rPr lang="en-CA"/>
              <a:pPr>
                <a:defRPr/>
              </a:pPr>
              <a:t>‹#›</a:t>
            </a:fld>
            <a:endParaRPr lang="en-CA"/>
          </a:p>
        </p:txBody>
      </p:sp>
    </p:spTree>
    <p:extLst>
      <p:ext uri="{BB962C8B-B14F-4D97-AF65-F5344CB8AC3E}">
        <p14:creationId xmlns:p14="http://schemas.microsoft.com/office/powerpoint/2010/main" val="4016507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39350E6D-7FAE-411E-9952-EC0CB447E080}" type="datetimeFigureOut">
              <a:rPr lang="en-CA"/>
              <a:pPr>
                <a:defRPr/>
              </a:pPr>
              <a:t>2/17/15</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9DBC2194-C664-40B8-B7D2-D3DD34732009}" type="slidenum">
              <a:rPr lang="en-CA"/>
              <a:pPr>
                <a:defRPr/>
              </a:pPr>
              <a:t>‹#›</a:t>
            </a:fld>
            <a:endParaRPr lang="en-CA"/>
          </a:p>
        </p:txBody>
      </p:sp>
    </p:spTree>
    <p:extLst>
      <p:ext uri="{BB962C8B-B14F-4D97-AF65-F5344CB8AC3E}">
        <p14:creationId xmlns:p14="http://schemas.microsoft.com/office/powerpoint/2010/main" val="2050974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27088" y="-26988"/>
            <a:ext cx="7416800" cy="1143001"/>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250825" y="1557338"/>
            <a:ext cx="8229600" cy="4679950"/>
          </a:xfrm>
          <a:prstGeom prst="rect">
            <a:avLst/>
          </a:prstGeom>
        </p:spPr>
        <p:txBody>
          <a:bodyPr/>
          <a:lstStyle/>
          <a:p>
            <a:pPr lvl="0"/>
            <a:endParaRPr lang="en-CA" noProof="0"/>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E08736A5-A932-4742-9311-550A563FC769}" type="datetimeFigureOut">
              <a:rPr lang="en-CA"/>
              <a:pPr>
                <a:defRPr/>
              </a:pPr>
              <a:t>2/17/15</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DEE1C63F-BD0E-4181-B6C8-D1C832F80FF0}" type="slidenum">
              <a:rPr lang="en-CA"/>
              <a:pPr>
                <a:defRPr/>
              </a:pPr>
              <a:t>‹#›</a:t>
            </a:fld>
            <a:endParaRPr lang="en-CA"/>
          </a:p>
        </p:txBody>
      </p:sp>
    </p:spTree>
    <p:extLst>
      <p:ext uri="{BB962C8B-B14F-4D97-AF65-F5344CB8AC3E}">
        <p14:creationId xmlns:p14="http://schemas.microsoft.com/office/powerpoint/2010/main" val="1805459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Users\Yvan\Desktop\Logistics.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27088"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Yvan\Desktop\Logistics.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16913" y="0"/>
            <a:ext cx="827087"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0" y="1052513"/>
            <a:ext cx="91440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lvl1pPr>
              <a:defRPr>
                <a:latin typeface="Times New Roman" pitchFamily="18" charset="0"/>
                <a:cs typeface="Times New Roman" pitchFamily="18" charset="0"/>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7" name="Date Placeholder 3"/>
          <p:cNvSpPr>
            <a:spLocks noGrp="1"/>
          </p:cNvSpPr>
          <p:nvPr>
            <p:ph type="dt" sz="half" idx="10"/>
          </p:nvPr>
        </p:nvSpPr>
        <p:spPr/>
        <p:txBody>
          <a:bodyPr/>
          <a:lstStyle>
            <a:lvl1pPr>
              <a:defRPr smtClean="0"/>
            </a:lvl1pPr>
          </a:lstStyle>
          <a:p>
            <a:pPr>
              <a:defRPr/>
            </a:pPr>
            <a:fld id="{0D587F9E-DD90-4081-B9F2-6CF8C5780C78}" type="datetimeFigureOut">
              <a:rPr lang="en-CA" altLang="en-US"/>
              <a:pPr>
                <a:defRPr/>
              </a:pPr>
              <a:t>2/17/15</a:t>
            </a:fld>
            <a:endParaRPr lang="en-CA" altLang="en-US"/>
          </a:p>
        </p:txBody>
      </p:sp>
      <p:sp>
        <p:nvSpPr>
          <p:cNvPr id="8"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smtClean="0"/>
            </a:lvl1pPr>
          </a:lstStyle>
          <a:p>
            <a:pPr>
              <a:defRPr/>
            </a:pPr>
            <a:fld id="{834C80FE-DB52-4E12-810F-135072F02BA1}" type="slidenum">
              <a:rPr lang="en-CA" altLang="en-US"/>
              <a:pPr>
                <a:defRPr/>
              </a:pPr>
              <a:t>‹#›</a:t>
            </a:fld>
            <a:endParaRPr lang="en-CA" altLang="en-US"/>
          </a:p>
        </p:txBody>
      </p:sp>
    </p:spTree>
    <p:extLst>
      <p:ext uri="{BB962C8B-B14F-4D97-AF65-F5344CB8AC3E}">
        <p14:creationId xmlns:p14="http://schemas.microsoft.com/office/powerpoint/2010/main" val="2855252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a:xfrm>
            <a:off x="250825" y="1557338"/>
            <a:ext cx="8229600" cy="46799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2956AFFF-B71C-496B-9B01-E1FA1D981613}" type="datetimeFigureOut">
              <a:rPr lang="en-CA" altLang="en-US"/>
              <a:pPr>
                <a:defRPr/>
              </a:pPr>
              <a:t>2/17/15</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F2EBE93-E34B-411D-B1C3-5CB66433226E}" type="slidenum">
              <a:rPr lang="en-CA" altLang="en-US"/>
              <a:pPr>
                <a:defRPr/>
              </a:pPr>
              <a:t>‹#›</a:t>
            </a:fld>
            <a:endParaRPr lang="en-CA" altLang="en-US"/>
          </a:p>
        </p:txBody>
      </p:sp>
    </p:spTree>
    <p:extLst>
      <p:ext uri="{BB962C8B-B14F-4D97-AF65-F5344CB8AC3E}">
        <p14:creationId xmlns:p14="http://schemas.microsoft.com/office/powerpoint/2010/main" val="10210453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593316C-F922-4DAD-9AC8-09EDF6645F8F}" type="datetimeFigureOut">
              <a:rPr lang="en-CA" altLang="en-US"/>
              <a:pPr>
                <a:defRPr/>
              </a:pPr>
              <a:t>2/17/15</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3EC210D-3F22-41D5-B4A8-4CFE21CCCA5A}" type="slidenum">
              <a:rPr lang="en-CA" altLang="en-US"/>
              <a:pPr>
                <a:defRPr/>
              </a:pPr>
              <a:t>‹#›</a:t>
            </a:fld>
            <a:endParaRPr lang="en-CA" altLang="en-US"/>
          </a:p>
        </p:txBody>
      </p:sp>
    </p:spTree>
    <p:extLst>
      <p:ext uri="{BB962C8B-B14F-4D97-AF65-F5344CB8AC3E}">
        <p14:creationId xmlns:p14="http://schemas.microsoft.com/office/powerpoint/2010/main" val="1750754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6C89D242-B012-4092-B45F-7237A868BD0D}" type="datetimeFigureOut">
              <a:rPr lang="en-CA" altLang="en-US"/>
              <a:pPr>
                <a:defRPr/>
              </a:pPr>
              <a:t>2/17/15</a:t>
            </a:fld>
            <a:endParaRPr lang="en-CA" altLang="en-US"/>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2D8E7F6-8D3A-4B26-B86A-06698DB3455A}" type="slidenum">
              <a:rPr lang="en-CA" altLang="en-US"/>
              <a:pPr>
                <a:defRPr/>
              </a:pPr>
              <a:t>‹#›</a:t>
            </a:fld>
            <a:endParaRPr lang="en-CA" altLang="en-US"/>
          </a:p>
        </p:txBody>
      </p:sp>
    </p:spTree>
    <p:extLst>
      <p:ext uri="{BB962C8B-B14F-4D97-AF65-F5344CB8AC3E}">
        <p14:creationId xmlns:p14="http://schemas.microsoft.com/office/powerpoint/2010/main" val="911444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a:xfrm>
            <a:off x="250825" y="1557338"/>
            <a:ext cx="8229600" cy="46799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BF4231C5-6182-4F25-AFE1-3D999FE2A505}" type="datetimeFigureOut">
              <a:rPr lang="en-CA"/>
              <a:pPr>
                <a:defRPr/>
              </a:pPr>
              <a:t>2/17/15</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B5249E41-E6CD-45A4-B33B-1FAC07C7352D}" type="slidenum">
              <a:rPr lang="en-CA"/>
              <a:pPr>
                <a:defRPr/>
              </a:pPr>
              <a:t>‹#›</a:t>
            </a:fld>
            <a:endParaRPr lang="en-CA"/>
          </a:p>
        </p:txBody>
      </p:sp>
    </p:spTree>
    <p:extLst>
      <p:ext uri="{BB962C8B-B14F-4D97-AF65-F5344CB8AC3E}">
        <p14:creationId xmlns:p14="http://schemas.microsoft.com/office/powerpoint/2010/main" val="27034344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2DCFB363-0A12-4876-8790-C21A11C893F2}" type="datetimeFigureOut">
              <a:rPr lang="en-CA" altLang="en-US"/>
              <a:pPr>
                <a:defRPr/>
              </a:pPr>
              <a:t>2/17/15</a:t>
            </a:fld>
            <a:endParaRPr lang="en-CA" altLang="en-US"/>
          </a:p>
        </p:txBody>
      </p:sp>
      <p:sp>
        <p:nvSpPr>
          <p:cNvPr id="8"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4D1393C-D3E2-46ED-936D-99879B3E5A07}" type="slidenum">
              <a:rPr lang="en-CA" altLang="en-US"/>
              <a:pPr>
                <a:defRPr/>
              </a:pPr>
              <a:t>‹#›</a:t>
            </a:fld>
            <a:endParaRPr lang="en-CA" altLang="en-US"/>
          </a:p>
        </p:txBody>
      </p:sp>
    </p:spTree>
    <p:extLst>
      <p:ext uri="{BB962C8B-B14F-4D97-AF65-F5344CB8AC3E}">
        <p14:creationId xmlns:p14="http://schemas.microsoft.com/office/powerpoint/2010/main" val="34420295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5BF7B4C9-175F-4917-BB2A-2ED3A0BEB485}" type="datetimeFigureOut">
              <a:rPr lang="en-CA" altLang="en-US"/>
              <a:pPr>
                <a:defRPr/>
              </a:pPr>
              <a:t>2/17/15</a:t>
            </a:fld>
            <a:endParaRPr lang="en-CA" altLang="en-US"/>
          </a:p>
        </p:txBody>
      </p:sp>
      <p:sp>
        <p:nvSpPr>
          <p:cNvPr id="4"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CD14B2A-A93E-4731-93E1-D7D950BAEA3C}" type="slidenum">
              <a:rPr lang="en-CA" altLang="en-US"/>
              <a:pPr>
                <a:defRPr/>
              </a:pPr>
              <a:t>‹#›</a:t>
            </a:fld>
            <a:endParaRPr lang="en-CA" altLang="en-US"/>
          </a:p>
        </p:txBody>
      </p:sp>
    </p:spTree>
    <p:extLst>
      <p:ext uri="{BB962C8B-B14F-4D97-AF65-F5344CB8AC3E}">
        <p14:creationId xmlns:p14="http://schemas.microsoft.com/office/powerpoint/2010/main" val="27301018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70F470A-983A-4E48-90D4-B261E3BF1FD5}" type="datetimeFigureOut">
              <a:rPr lang="en-CA" altLang="en-US"/>
              <a:pPr>
                <a:defRPr/>
              </a:pPr>
              <a:t>2/17/15</a:t>
            </a:fld>
            <a:endParaRPr lang="en-CA" altLang="en-US"/>
          </a:p>
        </p:txBody>
      </p:sp>
      <p:sp>
        <p:nvSpPr>
          <p:cNvPr id="3"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E9FF77B-D0B6-445A-8544-ECBDD3AC996E}" type="slidenum">
              <a:rPr lang="en-CA" altLang="en-US"/>
              <a:pPr>
                <a:defRPr/>
              </a:pPr>
              <a:t>‹#›</a:t>
            </a:fld>
            <a:endParaRPr lang="en-CA" altLang="en-US"/>
          </a:p>
        </p:txBody>
      </p:sp>
    </p:spTree>
    <p:extLst>
      <p:ext uri="{BB962C8B-B14F-4D97-AF65-F5344CB8AC3E}">
        <p14:creationId xmlns:p14="http://schemas.microsoft.com/office/powerpoint/2010/main" val="40146611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5232" y="106710"/>
            <a:ext cx="7427168" cy="874018"/>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1412776"/>
            <a:ext cx="5111750" cy="47133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CAFB51-CEEF-4EF3-9D48-B9818E38B8AD}" type="datetimeFigureOut">
              <a:rPr lang="en-CA" altLang="en-US"/>
              <a:pPr>
                <a:defRPr/>
              </a:pPr>
              <a:t>2/17/15</a:t>
            </a:fld>
            <a:endParaRPr lang="en-CA" altLang="en-US"/>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D4516D7-362F-4656-95E2-E3A142D57DBE}" type="slidenum">
              <a:rPr lang="en-CA" altLang="en-US"/>
              <a:pPr>
                <a:defRPr/>
              </a:pPr>
              <a:t>‹#›</a:t>
            </a:fld>
            <a:endParaRPr lang="en-CA" altLang="en-US"/>
          </a:p>
        </p:txBody>
      </p:sp>
    </p:spTree>
    <p:extLst>
      <p:ext uri="{BB962C8B-B14F-4D97-AF65-F5344CB8AC3E}">
        <p14:creationId xmlns:p14="http://schemas.microsoft.com/office/powerpoint/2010/main" val="13982060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1484783"/>
            <a:ext cx="5486400" cy="3242791"/>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1F0431-C125-48EC-BE4D-218330281EEF}" type="datetimeFigureOut">
              <a:rPr lang="en-CA" altLang="en-US"/>
              <a:pPr>
                <a:defRPr/>
              </a:pPr>
              <a:t>2/17/15</a:t>
            </a:fld>
            <a:endParaRPr lang="en-CA" altLang="en-US"/>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0F3BAB8-130F-44D3-9F65-B7C36C797CCA}" type="slidenum">
              <a:rPr lang="en-CA" altLang="en-US"/>
              <a:pPr>
                <a:defRPr/>
              </a:pPr>
              <a:t>‹#›</a:t>
            </a:fld>
            <a:endParaRPr lang="en-CA" altLang="en-US"/>
          </a:p>
        </p:txBody>
      </p:sp>
    </p:spTree>
    <p:extLst>
      <p:ext uri="{BB962C8B-B14F-4D97-AF65-F5344CB8AC3E}">
        <p14:creationId xmlns:p14="http://schemas.microsoft.com/office/powerpoint/2010/main" val="29311267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250825" y="1557338"/>
            <a:ext cx="8229600" cy="4679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4601FDC3-467B-4992-BFE6-70DB41C8E553}" type="datetimeFigureOut">
              <a:rPr lang="en-CA" altLang="en-US"/>
              <a:pPr>
                <a:defRPr/>
              </a:pPr>
              <a:t>2/17/15</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56E9754-1913-4494-B6B3-12DC5DC43EC1}" type="slidenum">
              <a:rPr lang="en-CA" altLang="en-US"/>
              <a:pPr>
                <a:defRPr/>
              </a:pPr>
              <a:t>‹#›</a:t>
            </a:fld>
            <a:endParaRPr lang="en-CA" altLang="en-US"/>
          </a:p>
        </p:txBody>
      </p:sp>
    </p:spTree>
    <p:extLst>
      <p:ext uri="{BB962C8B-B14F-4D97-AF65-F5344CB8AC3E}">
        <p14:creationId xmlns:p14="http://schemas.microsoft.com/office/powerpoint/2010/main" val="24245649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596DFB21-C38B-4E16-B66A-1A27B559CF0C}" type="datetimeFigureOut">
              <a:rPr lang="en-CA" altLang="en-US"/>
              <a:pPr>
                <a:defRPr/>
              </a:pPr>
              <a:t>2/17/15</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643A8EE-8EB4-4118-8CBF-DC49E9DE9287}" type="slidenum">
              <a:rPr lang="en-CA" altLang="en-US"/>
              <a:pPr>
                <a:defRPr/>
              </a:pPr>
              <a:t>‹#›</a:t>
            </a:fld>
            <a:endParaRPr lang="en-CA" altLang="en-US"/>
          </a:p>
        </p:txBody>
      </p:sp>
    </p:spTree>
    <p:extLst>
      <p:ext uri="{BB962C8B-B14F-4D97-AF65-F5344CB8AC3E}">
        <p14:creationId xmlns:p14="http://schemas.microsoft.com/office/powerpoint/2010/main" val="8397025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827088" y="-26988"/>
            <a:ext cx="7416800" cy="1143001"/>
          </a:xfrm>
        </p:spPr>
        <p:txBody>
          <a:bodyPr/>
          <a:lstStyle/>
          <a:p>
            <a:r>
              <a:rPr lang="en-US" smtClean="0"/>
              <a:t>Click to edit Master title style</a:t>
            </a:r>
            <a:endParaRPr lang="en-CA"/>
          </a:p>
        </p:txBody>
      </p:sp>
      <p:sp>
        <p:nvSpPr>
          <p:cNvPr id="3" name="SmartArt Placeholder 2"/>
          <p:cNvSpPr>
            <a:spLocks noGrp="1"/>
          </p:cNvSpPr>
          <p:nvPr>
            <p:ph type="dgm" idx="1"/>
          </p:nvPr>
        </p:nvSpPr>
        <p:spPr>
          <a:xfrm>
            <a:off x="250825" y="1557338"/>
            <a:ext cx="8229600" cy="4679950"/>
          </a:xfrm>
          <a:prstGeom prst="rect">
            <a:avLst/>
          </a:prstGeom>
        </p:spPr>
        <p:txBody>
          <a:bodyPr/>
          <a:lstStyle/>
          <a:p>
            <a:pPr lvl="0"/>
            <a:endParaRPr lang="en-CA" noProof="0"/>
          </a:p>
        </p:txBody>
      </p:sp>
      <p:sp>
        <p:nvSpPr>
          <p:cNvPr id="4" name="Date Placeholder 3"/>
          <p:cNvSpPr>
            <a:spLocks noGrp="1"/>
          </p:cNvSpPr>
          <p:nvPr>
            <p:ph type="dt" sz="half" idx="10"/>
          </p:nvPr>
        </p:nvSpPr>
        <p:spPr/>
        <p:txBody>
          <a:bodyPr/>
          <a:lstStyle>
            <a:lvl1pPr>
              <a:defRPr/>
            </a:lvl1pPr>
          </a:lstStyle>
          <a:p>
            <a:pPr>
              <a:defRPr/>
            </a:pPr>
            <a:fld id="{427BAA61-D919-4B54-A9C7-AD31F67E5E65}" type="datetimeFigureOut">
              <a:rPr lang="en-CA" altLang="en-US"/>
              <a:pPr>
                <a:defRPr/>
              </a:pPr>
              <a:t>2/17/15</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B750AA4-6CF7-4D2C-AAD1-B9CD14009B56}" type="slidenum">
              <a:rPr lang="en-CA" altLang="en-US"/>
              <a:pPr>
                <a:defRPr/>
              </a:pPr>
              <a:t>‹#›</a:t>
            </a:fld>
            <a:endParaRPr lang="en-CA" altLang="en-US"/>
          </a:p>
        </p:txBody>
      </p:sp>
    </p:spTree>
    <p:extLst>
      <p:ext uri="{BB962C8B-B14F-4D97-AF65-F5344CB8AC3E}">
        <p14:creationId xmlns:p14="http://schemas.microsoft.com/office/powerpoint/2010/main" val="29277034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50825" y="-26988"/>
            <a:ext cx="8229600" cy="6264276"/>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Date Placeholder 3"/>
          <p:cNvSpPr>
            <a:spLocks noGrp="1"/>
          </p:cNvSpPr>
          <p:nvPr>
            <p:ph type="dt" sz="half" idx="10"/>
          </p:nvPr>
        </p:nvSpPr>
        <p:spPr/>
        <p:txBody>
          <a:bodyPr/>
          <a:lstStyle>
            <a:lvl1pPr>
              <a:defRPr/>
            </a:lvl1pPr>
          </a:lstStyle>
          <a:p>
            <a:pPr>
              <a:defRPr/>
            </a:pPr>
            <a:fld id="{1E5EB9A3-3297-44D2-A771-1F80A10A12BC}" type="datetimeFigureOut">
              <a:rPr lang="en-CA" altLang="en-US"/>
              <a:pPr>
                <a:defRPr/>
              </a:pPr>
              <a:t>2/17/15</a:t>
            </a:fld>
            <a:endParaRPr lang="en-CA" altLang="en-US"/>
          </a:p>
        </p:txBody>
      </p:sp>
      <p:sp>
        <p:nvSpPr>
          <p:cNvPr id="4"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3DEBE68-7B23-44D7-B1A0-7961C5024033}" type="slidenum">
              <a:rPr lang="en-CA" altLang="en-US"/>
              <a:pPr>
                <a:defRPr/>
              </a:pPr>
              <a:t>‹#›</a:t>
            </a:fld>
            <a:endParaRPr lang="en-CA" altLang="en-US"/>
          </a:p>
        </p:txBody>
      </p:sp>
    </p:spTree>
    <p:extLst>
      <p:ext uri="{BB962C8B-B14F-4D97-AF65-F5344CB8AC3E}">
        <p14:creationId xmlns:p14="http://schemas.microsoft.com/office/powerpoint/2010/main" val="17788634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FC068137-1019-4B81-83A9-D28D635AD03C}" type="datetimeFigureOut">
              <a:rPr lang="en-CA" altLang="en-US"/>
              <a:pPr>
                <a:defRPr/>
              </a:pPr>
              <a:t>2/17/15</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69F2255-A4C2-43BC-9572-905EED8D16D7}" type="slidenum">
              <a:rPr lang="en-CA" altLang="en-US"/>
              <a:pPr>
                <a:defRPr/>
              </a:pPr>
              <a:t>‹#›</a:t>
            </a:fld>
            <a:endParaRPr lang="en-CA" altLang="en-US"/>
          </a:p>
        </p:txBody>
      </p:sp>
    </p:spTree>
    <p:extLst>
      <p:ext uri="{BB962C8B-B14F-4D97-AF65-F5344CB8AC3E}">
        <p14:creationId xmlns:p14="http://schemas.microsoft.com/office/powerpoint/2010/main" val="2520171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C924B343-9756-469A-A69B-BB607952FA27}" type="datetimeFigureOut">
              <a:rPr lang="en-CA"/>
              <a:pPr>
                <a:defRPr/>
              </a:pPr>
              <a:t>2/17/15</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0896B993-F542-456C-AB33-8C24BBDF932E}" type="slidenum">
              <a:rPr lang="en-CA"/>
              <a:pPr>
                <a:defRPr/>
              </a:pPr>
              <a:t>‹#›</a:t>
            </a:fld>
            <a:endParaRPr lang="en-CA"/>
          </a:p>
        </p:txBody>
      </p:sp>
    </p:spTree>
    <p:extLst>
      <p:ext uri="{BB962C8B-B14F-4D97-AF65-F5344CB8AC3E}">
        <p14:creationId xmlns:p14="http://schemas.microsoft.com/office/powerpoint/2010/main" val="959585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27088" y="-26988"/>
            <a:ext cx="7416800" cy="1143001"/>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250825" y="1557338"/>
            <a:ext cx="8229600" cy="4679950"/>
          </a:xfrm>
          <a:prstGeom prst="rect">
            <a:avLst/>
          </a:prstGeom>
        </p:spPr>
        <p:txBody>
          <a:bodyPr/>
          <a:lstStyle/>
          <a:p>
            <a:pPr lvl="0"/>
            <a:endParaRPr lang="en-CA" noProof="0"/>
          </a:p>
        </p:txBody>
      </p:sp>
      <p:sp>
        <p:nvSpPr>
          <p:cNvPr id="4" name="Date Placeholder 3"/>
          <p:cNvSpPr>
            <a:spLocks noGrp="1"/>
          </p:cNvSpPr>
          <p:nvPr>
            <p:ph type="dt" sz="half" idx="10"/>
          </p:nvPr>
        </p:nvSpPr>
        <p:spPr/>
        <p:txBody>
          <a:bodyPr/>
          <a:lstStyle>
            <a:lvl1pPr>
              <a:defRPr/>
            </a:lvl1pPr>
          </a:lstStyle>
          <a:p>
            <a:pPr>
              <a:defRPr/>
            </a:pPr>
            <a:fld id="{495B51EE-1674-4EE5-A25E-B655BDF8F43E}" type="datetimeFigureOut">
              <a:rPr lang="en-CA" altLang="en-US"/>
              <a:pPr>
                <a:defRPr/>
              </a:pPr>
              <a:t>2/17/15</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FF992E3-C146-41B7-956E-1E1CF6F63ED4}" type="slidenum">
              <a:rPr lang="en-CA" altLang="en-US"/>
              <a:pPr>
                <a:defRPr/>
              </a:pPr>
              <a:t>‹#›</a:t>
            </a:fld>
            <a:endParaRPr lang="en-CA" altLang="en-US"/>
          </a:p>
        </p:txBody>
      </p:sp>
    </p:spTree>
    <p:extLst>
      <p:ext uri="{BB962C8B-B14F-4D97-AF65-F5344CB8AC3E}">
        <p14:creationId xmlns:p14="http://schemas.microsoft.com/office/powerpoint/2010/main" val="1754796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fontAlgn="auto">
              <a:spcBef>
                <a:spcPts val="0"/>
              </a:spcBef>
              <a:spcAft>
                <a:spcPts val="0"/>
              </a:spcAft>
              <a:defRPr/>
            </a:lvl1pPr>
          </a:lstStyle>
          <a:p>
            <a:pPr>
              <a:defRPr/>
            </a:pPr>
            <a:fld id="{A7B8EDBD-7EB4-4CB7-B41E-23990BB5F968}" type="datetimeFigureOut">
              <a:rPr lang="en-CA"/>
              <a:pPr>
                <a:defRPr/>
              </a:pPr>
              <a:t>2/17/15</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4034F7AC-8102-4A0E-B344-25C709C4964E}" type="slidenum">
              <a:rPr lang="en-CA"/>
              <a:pPr>
                <a:defRPr/>
              </a:pPr>
              <a:t>‹#›</a:t>
            </a:fld>
            <a:endParaRPr lang="en-CA"/>
          </a:p>
        </p:txBody>
      </p:sp>
    </p:spTree>
    <p:extLst>
      <p:ext uri="{BB962C8B-B14F-4D97-AF65-F5344CB8AC3E}">
        <p14:creationId xmlns:p14="http://schemas.microsoft.com/office/powerpoint/2010/main" val="80144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fontAlgn="auto">
              <a:spcBef>
                <a:spcPts val="0"/>
              </a:spcBef>
              <a:spcAft>
                <a:spcPts val="0"/>
              </a:spcAft>
              <a:defRPr/>
            </a:lvl1pPr>
          </a:lstStyle>
          <a:p>
            <a:pPr>
              <a:defRPr/>
            </a:pPr>
            <a:fld id="{63A9E451-5944-4D71-B5B1-81FBD99056BE}" type="datetimeFigureOut">
              <a:rPr lang="en-CA"/>
              <a:pPr>
                <a:defRPr/>
              </a:pPr>
              <a:t>2/17/15</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0ABDF78C-2797-4A2C-AF0A-126AB213DC23}" type="slidenum">
              <a:rPr lang="en-CA"/>
              <a:pPr>
                <a:defRPr/>
              </a:pPr>
              <a:t>‹#›</a:t>
            </a:fld>
            <a:endParaRPr lang="en-CA"/>
          </a:p>
        </p:txBody>
      </p:sp>
    </p:spTree>
    <p:extLst>
      <p:ext uri="{BB962C8B-B14F-4D97-AF65-F5344CB8AC3E}">
        <p14:creationId xmlns:p14="http://schemas.microsoft.com/office/powerpoint/2010/main" val="204362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fontAlgn="auto">
              <a:spcBef>
                <a:spcPts val="0"/>
              </a:spcBef>
              <a:spcAft>
                <a:spcPts val="0"/>
              </a:spcAft>
              <a:defRPr/>
            </a:lvl1pPr>
          </a:lstStyle>
          <a:p>
            <a:pPr>
              <a:defRPr/>
            </a:pPr>
            <a:fld id="{49D2628C-3CAB-4F91-911B-51526E5163B2}" type="datetimeFigureOut">
              <a:rPr lang="en-CA"/>
              <a:pPr>
                <a:defRPr/>
              </a:pPr>
              <a:t>2/17/15</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BEFFD04B-AB5D-4052-837F-01DADF3DBC01}" type="slidenum">
              <a:rPr lang="en-CA"/>
              <a:pPr>
                <a:defRPr/>
              </a:pPr>
              <a:t>‹#›</a:t>
            </a:fld>
            <a:endParaRPr lang="en-CA"/>
          </a:p>
        </p:txBody>
      </p:sp>
    </p:spTree>
    <p:extLst>
      <p:ext uri="{BB962C8B-B14F-4D97-AF65-F5344CB8AC3E}">
        <p14:creationId xmlns:p14="http://schemas.microsoft.com/office/powerpoint/2010/main" val="2374316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vl1pPr>
          </a:lstStyle>
          <a:p>
            <a:pPr>
              <a:defRPr/>
            </a:pPr>
            <a:fld id="{B0A2072B-4ED4-4B68-A1A0-DA60FCEFE3DE}" type="datetimeFigureOut">
              <a:rPr lang="en-CA"/>
              <a:pPr>
                <a:defRPr/>
              </a:pPr>
              <a:t>2/17/15</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52CE97F5-8157-4F01-9A0A-DDC6707A7955}" type="slidenum">
              <a:rPr lang="en-CA"/>
              <a:pPr>
                <a:defRPr/>
              </a:pPr>
              <a:t>‹#›</a:t>
            </a:fld>
            <a:endParaRPr lang="en-CA"/>
          </a:p>
        </p:txBody>
      </p:sp>
    </p:spTree>
    <p:extLst>
      <p:ext uri="{BB962C8B-B14F-4D97-AF65-F5344CB8AC3E}">
        <p14:creationId xmlns:p14="http://schemas.microsoft.com/office/powerpoint/2010/main" val="4107367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5232" y="106710"/>
            <a:ext cx="7427168" cy="874018"/>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1412776"/>
            <a:ext cx="5111750" cy="47133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lvl1pPr>
          </a:lstStyle>
          <a:p>
            <a:pPr>
              <a:defRPr/>
            </a:pPr>
            <a:fld id="{1006A940-CC58-4E58-9A4E-2D4E3C089570}" type="datetimeFigureOut">
              <a:rPr lang="en-CA"/>
              <a:pPr>
                <a:defRPr/>
              </a:pPr>
              <a:t>2/17/15</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D460CDE8-46C5-4E52-8A3E-FFE099CE5F15}" type="slidenum">
              <a:rPr lang="en-CA"/>
              <a:pPr>
                <a:defRPr/>
              </a:pPr>
              <a:t>‹#›</a:t>
            </a:fld>
            <a:endParaRPr lang="en-CA"/>
          </a:p>
        </p:txBody>
      </p:sp>
    </p:spTree>
    <p:extLst>
      <p:ext uri="{BB962C8B-B14F-4D97-AF65-F5344CB8AC3E}">
        <p14:creationId xmlns:p14="http://schemas.microsoft.com/office/powerpoint/2010/main" val="2568862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1484783"/>
            <a:ext cx="5486400" cy="3242791"/>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lvl1pPr>
          </a:lstStyle>
          <a:p>
            <a:pPr>
              <a:defRPr/>
            </a:pPr>
            <a:fld id="{4A527CC6-94C8-4D69-A164-D2FF0C0319EC}" type="datetimeFigureOut">
              <a:rPr lang="en-CA"/>
              <a:pPr>
                <a:defRPr/>
              </a:pPr>
              <a:t>2/17/15</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B85EC393-AFBC-4919-9CA0-214753B2E424}" type="slidenum">
              <a:rPr lang="en-CA"/>
              <a:pPr>
                <a:defRPr/>
              </a:pPr>
              <a:t>‹#›</a:t>
            </a:fld>
            <a:endParaRPr lang="en-CA"/>
          </a:p>
        </p:txBody>
      </p:sp>
    </p:spTree>
    <p:extLst>
      <p:ext uri="{BB962C8B-B14F-4D97-AF65-F5344CB8AC3E}">
        <p14:creationId xmlns:p14="http://schemas.microsoft.com/office/powerpoint/2010/main" val="2671050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6.xml"/><Relationship Id="rId12" Type="http://schemas.openxmlformats.org/officeDocument/2006/relationships/slideLayout" Target="../slideLayouts/slideLayout27.xml"/><Relationship Id="rId13" Type="http://schemas.openxmlformats.org/officeDocument/2006/relationships/slideLayout" Target="../slideLayouts/slideLayout28.xml"/><Relationship Id="rId14" Type="http://schemas.openxmlformats.org/officeDocument/2006/relationships/slideLayout" Target="../slideLayouts/slideLayout29.xml"/><Relationship Id="rId15" Type="http://schemas.openxmlformats.org/officeDocument/2006/relationships/slideLayout" Target="../slideLayouts/slideLayout30.xml"/><Relationship Id="rId16" Type="http://schemas.openxmlformats.org/officeDocument/2006/relationships/theme" Target="../theme/theme2.xml"/><Relationship Id="rId17" Type="http://schemas.openxmlformats.org/officeDocument/2006/relationships/image" Target="../media/image1.png"/><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 Id="rId9" Type="http://schemas.openxmlformats.org/officeDocument/2006/relationships/slideLayout" Target="../slideLayouts/slideLayout24.xml"/><Relationship Id="rId10"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FAF7"/>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27088" y="44450"/>
            <a:ext cx="741680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pitchFamily="34" charset="-128"/>
                <a:cs typeface="Arial" pitchFamily="34" charset="0"/>
              </a:defRPr>
            </a:lvl1pPr>
          </a:lstStyle>
          <a:p>
            <a:pPr fontAlgn="base">
              <a:spcBef>
                <a:spcPct val="0"/>
              </a:spcBef>
              <a:spcAft>
                <a:spcPct val="0"/>
              </a:spcAft>
              <a:defRPr/>
            </a:pPr>
            <a:fld id="{5DC67B75-3323-4A34-81DD-109085695360}" type="datetimeFigureOut">
              <a:rPr lang="en-CA"/>
              <a:pPr fontAlgn="base">
                <a:spcBef>
                  <a:spcPct val="0"/>
                </a:spcBef>
                <a:spcAft>
                  <a:spcPct val="0"/>
                </a:spcAft>
                <a:defRPr/>
              </a:pPr>
              <a:t>2/17/15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ea typeface="+mn-ea"/>
                <a:cs typeface="+mn-cs"/>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pitchFamily="34" charset="-128"/>
                <a:cs typeface="Arial" pitchFamily="34" charset="0"/>
              </a:defRPr>
            </a:lvl1pPr>
          </a:lstStyle>
          <a:p>
            <a:pPr fontAlgn="base">
              <a:spcBef>
                <a:spcPct val="0"/>
              </a:spcBef>
              <a:spcAft>
                <a:spcPct val="0"/>
              </a:spcAft>
              <a:defRPr/>
            </a:pPr>
            <a:fld id="{8A037A56-9109-4228-905E-BC8ADD0EDC5F}" type="slidenum">
              <a:rPr lang="en-CA"/>
              <a:pPr fontAlgn="base">
                <a:spcBef>
                  <a:spcPct val="0"/>
                </a:spcBef>
                <a:spcAft>
                  <a:spcPct val="0"/>
                </a:spcAft>
                <a:defRPr/>
              </a:pPr>
              <a:t>‹#›</a:t>
            </a:fld>
            <a:endParaRPr lang="en-CA"/>
          </a:p>
        </p:txBody>
      </p:sp>
      <p:pic>
        <p:nvPicPr>
          <p:cNvPr id="1030" name="Picture 2" descr="C:\Users\Yvan\Desktop\Logistics.gif"/>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0"/>
            <a:ext cx="827088"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2" descr="C:\Users\Yvan\Desktop\Logistics.gif"/>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8316913" y="0"/>
            <a:ext cx="827087"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0" y="1052513"/>
            <a:ext cx="91440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196975"/>
            <a:ext cx="91440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1125538"/>
            <a:ext cx="9144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5372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rtl="0" eaLnBrk="0" fontAlgn="base" hangingPunct="0">
        <a:spcBef>
          <a:spcPct val="0"/>
        </a:spcBef>
        <a:spcAft>
          <a:spcPct val="0"/>
        </a:spcAft>
        <a:defRPr sz="4400" kern="1200">
          <a:solidFill>
            <a:schemeClr val="tx1"/>
          </a:solidFill>
          <a:latin typeface="Times New Roman" pitchFamily="18" charset="0"/>
          <a:ea typeface="ＭＳ Ｐゴシック" charset="0"/>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ea typeface="ＭＳ Ｐゴシック"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ea typeface="ＭＳ Ｐゴシック"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ea typeface="ＭＳ Ｐゴシック"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ea typeface="ＭＳ Ｐゴシック"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ＭＳ Ｐゴシック" charset="0"/>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Times New Roman" charset="0"/>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Times New Roman" charset="0"/>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charset="0"/>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BFAF7"/>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27088" y="44450"/>
            <a:ext cx="741680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ea typeface="ＭＳ Ｐゴシック" pitchFamily="34" charset="-128"/>
                <a:cs typeface="Arial" pitchFamily="34" charset="0"/>
              </a:defRPr>
            </a:lvl1pPr>
          </a:lstStyle>
          <a:p>
            <a:pPr fontAlgn="base">
              <a:spcBef>
                <a:spcPct val="0"/>
              </a:spcBef>
              <a:spcAft>
                <a:spcPct val="0"/>
              </a:spcAft>
              <a:defRPr/>
            </a:pPr>
            <a:fld id="{07D70A34-16B1-48B5-B07A-4995E351BB0C}" type="datetimeFigureOut">
              <a:rPr lang="en-CA" altLang="en-US"/>
              <a:pPr fontAlgn="base">
                <a:spcBef>
                  <a:spcPct val="0"/>
                </a:spcBef>
                <a:spcAft>
                  <a:spcPct val="0"/>
                </a:spcAft>
                <a:defRPr/>
              </a:pPr>
              <a:t>2/17/15</a:t>
            </a:fld>
            <a:endParaRPr lang="en-CA"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ea typeface="ＭＳ Ｐゴシック" pitchFamily="34" charset="-128"/>
                <a:cs typeface="Arial" pitchFamily="34" charset="0"/>
              </a:defRPr>
            </a:lvl1pPr>
          </a:lstStyle>
          <a:p>
            <a:pPr fontAlgn="base">
              <a:spcBef>
                <a:spcPct val="0"/>
              </a:spcBef>
              <a:spcAft>
                <a:spcPct val="0"/>
              </a:spcAft>
              <a:defRPr/>
            </a:pPr>
            <a:fld id="{3DF966C3-D708-4D5B-BE61-E83E53EF054C}" type="slidenum">
              <a:rPr lang="en-CA" altLang="en-US"/>
              <a:pPr fontAlgn="base">
                <a:spcBef>
                  <a:spcPct val="0"/>
                </a:spcBef>
                <a:spcAft>
                  <a:spcPct val="0"/>
                </a:spcAft>
                <a:defRPr/>
              </a:pPr>
              <a:t>‹#›</a:t>
            </a:fld>
            <a:endParaRPr lang="en-CA" altLang="en-US"/>
          </a:p>
        </p:txBody>
      </p:sp>
      <p:pic>
        <p:nvPicPr>
          <p:cNvPr id="1030" name="Picture 2" descr="C:\Users\Yvan\Desktop\Logistics.gif"/>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0"/>
            <a:ext cx="827088"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2" descr="C:\Users\Yvan\Desktop\Logistics.gif"/>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8316913" y="0"/>
            <a:ext cx="827087"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0" y="1052513"/>
            <a:ext cx="91440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196975"/>
            <a:ext cx="91440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1125538"/>
            <a:ext cx="9144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870259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txStyles>
    <p:titleStyle>
      <a:lvl1pPr algn="ctr" rtl="0" eaLnBrk="0" fontAlgn="base" hangingPunct="0">
        <a:spcBef>
          <a:spcPct val="0"/>
        </a:spcBef>
        <a:spcAft>
          <a:spcPct val="0"/>
        </a:spcAft>
        <a:defRPr sz="4400" kern="1200">
          <a:solidFill>
            <a:schemeClr val="tx1"/>
          </a:solidFill>
          <a:latin typeface="Times New Roman" pitchFamily="18" charset="0"/>
          <a:ea typeface="MS PGothic" pitchFamily="34" charset="-128"/>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ea typeface="MS PGothic" pitchFamily="34" charset="-128"/>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ea typeface="MS PGothic" pitchFamily="34" charset="-128"/>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ea typeface="MS PGothic" pitchFamily="34" charset="-128"/>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ea typeface="MS PGothic" pitchFamily="34" charset="-128"/>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Times New Roman" pitchFamily="18" charset="0"/>
          <a:ea typeface="MS PGothic" pitchFamily="34" charset="-128"/>
          <a:cs typeface="Times New Roman" pitchFamily="18"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Times New Roman" pitchFamily="18" charset="0"/>
          <a:ea typeface="MS PGothic" pitchFamily="34" charset="-128"/>
          <a:cs typeface="Times New Roman" pitchFamily="18"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Times New Roman" pitchFamily="18" charset="0"/>
          <a:ea typeface="MS PGothic" pitchFamily="34" charset="-128"/>
          <a:cs typeface="Times New Roman" pitchFamily="18"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Times New Roman" pitchFamily="18" charset="0"/>
          <a:ea typeface="MS PGothic" pitchFamily="34" charset="-128"/>
          <a:cs typeface="Times New Roman" pitchFamily="18"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Times New Roman" pitchFamily="18" charset="0"/>
          <a:ea typeface="MS PGothic" pitchFamily="34" charset="-128"/>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162671"/>
          </a:xfrm>
        </p:spPr>
        <p:txBody>
          <a:bodyPr>
            <a:normAutofit fontScale="90000"/>
          </a:bodyPr>
          <a:lstStyle/>
          <a:p>
            <a:pPr eaLnBrk="1" hangingPunct="1">
              <a:defRPr/>
            </a:pPr>
            <a:r>
              <a:rPr lang="en-CA" altLang="en-US" sz="3600" b="1" dirty="0" smtClean="0">
                <a:ea typeface="ＭＳ Ｐゴシック" pitchFamily="34" charset="-128"/>
              </a:rPr>
              <a:t>Canadian Forces Logistics Association</a:t>
            </a:r>
            <a:br>
              <a:rPr lang="en-CA" altLang="en-US" sz="3600" b="1" dirty="0" smtClean="0">
                <a:ea typeface="ＭＳ Ｐゴシック" pitchFamily="34" charset="-128"/>
              </a:rPr>
            </a:br>
            <a:r>
              <a:rPr lang="en-CA" altLang="en-US" sz="3600" b="1" dirty="0" smtClean="0">
                <a:ea typeface="ＭＳ Ｐゴシック" pitchFamily="34" charset="-128"/>
              </a:rPr>
              <a:t>Ottawa Chapter</a:t>
            </a:r>
            <a:br>
              <a:rPr lang="en-CA" altLang="en-US" sz="3600" b="1" dirty="0" smtClean="0">
                <a:ea typeface="ＭＳ Ｐゴシック" pitchFamily="34" charset="-128"/>
              </a:rPr>
            </a:br>
            <a:r>
              <a:rPr lang="en-CA" altLang="en-US" sz="3600" b="1" dirty="0" smtClean="0">
                <a:ea typeface="ＭＳ Ｐゴシック" pitchFamily="34" charset="-128"/>
              </a:rPr>
              <a:t> </a:t>
            </a:r>
            <a:r>
              <a:rPr lang="en-CA" altLang="en-US" sz="2000" b="1" dirty="0" smtClean="0">
                <a:ea typeface="ＭＳ Ｐゴシック" pitchFamily="34" charset="-128"/>
              </a:rPr>
              <a:t>17 Feb 2015</a:t>
            </a:r>
            <a:br>
              <a:rPr lang="en-CA" altLang="en-US" sz="2000" b="1" dirty="0" smtClean="0">
                <a:ea typeface="ＭＳ Ｐゴシック" pitchFamily="34" charset="-128"/>
              </a:rPr>
            </a:br>
            <a:r>
              <a:rPr lang="en-CA" altLang="en-US" sz="2000" b="1" dirty="0">
                <a:ea typeface="ＭＳ Ｐゴシック" pitchFamily="34" charset="-128"/>
              </a:rPr>
              <a:t/>
            </a:r>
            <a:br>
              <a:rPr lang="en-CA" altLang="en-US" sz="2000" b="1" dirty="0">
                <a:ea typeface="ＭＳ Ｐゴシック" pitchFamily="34" charset="-128"/>
              </a:rPr>
            </a:br>
            <a:r>
              <a:rPr lang="en-CA" altLang="en-US" sz="2000" b="1" dirty="0" smtClean="0">
                <a:ea typeface="ＭＳ Ｐゴシック" pitchFamily="34" charset="-128"/>
              </a:rPr>
              <a:t>SUPPLY Part II</a:t>
            </a:r>
          </a:p>
        </p:txBody>
      </p:sp>
      <p:sp>
        <p:nvSpPr>
          <p:cNvPr id="5123" name="Subtitle 2"/>
          <p:cNvSpPr>
            <a:spLocks noGrp="1"/>
          </p:cNvSpPr>
          <p:nvPr>
            <p:ph type="subTitle" idx="1"/>
          </p:nvPr>
        </p:nvSpPr>
        <p:spPr bwMode="auto">
          <a:xfrm>
            <a:off x="539750" y="4724400"/>
            <a:ext cx="8027988"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algn="just" eaLnBrk="1" hangingPunct="1">
              <a:buFont typeface="Arial" charset="0"/>
              <a:buNone/>
              <a:defRPr/>
            </a:pPr>
            <a:r>
              <a:rPr lang="en-CA" dirty="0" err="1" smtClean="0">
                <a:solidFill>
                  <a:schemeClr val="tx1"/>
                </a:solidFill>
                <a:latin typeface="Times New Roman" charset="0"/>
                <a:ea typeface="ＭＳ Ｐゴシック" charset="0"/>
                <a:cs typeface="Times New Roman" charset="0"/>
              </a:rPr>
              <a:t>LCol</a:t>
            </a:r>
            <a:r>
              <a:rPr lang="en-CA" dirty="0" smtClean="0">
                <a:solidFill>
                  <a:schemeClr val="tx1"/>
                </a:solidFill>
                <a:latin typeface="Times New Roman" charset="0"/>
                <a:ea typeface="ＭＳ Ｐゴシック" charset="0"/>
                <a:cs typeface="Times New Roman" charset="0"/>
              </a:rPr>
              <a:t> Darrel Zientek          CWO Brad Curtis</a:t>
            </a:r>
          </a:p>
          <a:p>
            <a:pPr algn="just" eaLnBrk="1" hangingPunct="1">
              <a:buFont typeface="Arial" charset="0"/>
              <a:buNone/>
              <a:defRPr/>
            </a:pPr>
            <a:r>
              <a:rPr lang="en-CA" dirty="0" smtClean="0">
                <a:solidFill>
                  <a:schemeClr val="tx1"/>
                </a:solidFill>
                <a:latin typeface="Times New Roman" charset="0"/>
                <a:ea typeface="ＭＳ Ｐゴシック" charset="0"/>
                <a:cs typeface="Times New Roman" charset="0"/>
              </a:rPr>
              <a:t>Co-Advisor                        </a:t>
            </a:r>
            <a:r>
              <a:rPr lang="en-CA" dirty="0" err="1" smtClean="0">
                <a:solidFill>
                  <a:schemeClr val="tx1"/>
                </a:solidFill>
                <a:latin typeface="Times New Roman" charset="0"/>
                <a:ea typeface="ＭＳ Ｐゴシック" charset="0"/>
                <a:cs typeface="Times New Roman" charset="0"/>
              </a:rPr>
              <a:t>Asst</a:t>
            </a:r>
            <a:r>
              <a:rPr lang="en-CA" dirty="0" smtClean="0">
                <a:solidFill>
                  <a:schemeClr val="tx1"/>
                </a:solidFill>
                <a:latin typeface="Times New Roman" charset="0"/>
                <a:ea typeface="ＭＳ Ｐゴシック" charset="0"/>
                <a:cs typeface="Times New Roman" charset="0"/>
              </a:rPr>
              <a:t> </a:t>
            </a:r>
            <a:r>
              <a:rPr lang="en-CA" dirty="0">
                <a:solidFill>
                  <a:schemeClr val="tx1"/>
                </a:solidFill>
                <a:latin typeface="Times New Roman" charset="0"/>
                <a:ea typeface="ＭＳ Ｐゴシック" charset="0"/>
                <a:cs typeface="Times New Roman" charset="0"/>
              </a:rPr>
              <a:t>Co-Advisor</a:t>
            </a:r>
          </a:p>
        </p:txBody>
      </p:sp>
    </p:spTree>
    <p:extLst>
      <p:ext uri="{BB962C8B-B14F-4D97-AF65-F5344CB8AC3E}">
        <p14:creationId xmlns:p14="http://schemas.microsoft.com/office/powerpoint/2010/main" val="16423685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Situational </a:t>
            </a:r>
            <a:r>
              <a:rPr lang="en-CA" dirty="0" smtClean="0"/>
              <a:t>Awareness…</a:t>
            </a:r>
            <a:endParaRPr lang="en-CA" dirty="0"/>
          </a:p>
        </p:txBody>
      </p:sp>
      <p:sp>
        <p:nvSpPr>
          <p:cNvPr id="3" name="Content Placeholder 2"/>
          <p:cNvSpPr>
            <a:spLocks noGrp="1"/>
          </p:cNvSpPr>
          <p:nvPr>
            <p:ph idx="1"/>
          </p:nvPr>
        </p:nvSpPr>
        <p:spPr/>
        <p:txBody>
          <a:bodyPr/>
          <a:lstStyle/>
          <a:p>
            <a:r>
              <a:rPr lang="en-CA" dirty="0"/>
              <a:t>NSCI </a:t>
            </a:r>
            <a:r>
              <a:rPr lang="en-CA" dirty="0" smtClean="0"/>
              <a:t>- National </a:t>
            </a:r>
            <a:r>
              <a:rPr lang="en-CA" dirty="0"/>
              <a:t>Stocktaking Capability Initiative </a:t>
            </a:r>
          </a:p>
          <a:p>
            <a:r>
              <a:rPr lang="en-CA" dirty="0"/>
              <a:t>DM/CDS </a:t>
            </a:r>
            <a:r>
              <a:rPr lang="en-CA" dirty="0" smtClean="0"/>
              <a:t>Directive </a:t>
            </a:r>
            <a:r>
              <a:rPr lang="en-CA" dirty="0" smtClean="0"/>
              <a:t>Materiel </a:t>
            </a:r>
            <a:r>
              <a:rPr lang="en-CA" dirty="0" smtClean="0"/>
              <a:t>Accountability</a:t>
            </a:r>
          </a:p>
          <a:p>
            <a:pPr lvl="1"/>
            <a:r>
              <a:rPr lang="en-CA" dirty="0" smtClean="0"/>
              <a:t>Validation of High risk items </a:t>
            </a:r>
          </a:p>
          <a:p>
            <a:pPr lvl="2"/>
            <a:r>
              <a:rPr lang="en-CA" dirty="0" smtClean="0"/>
              <a:t>Weapons systems</a:t>
            </a:r>
          </a:p>
          <a:p>
            <a:pPr lvl="2"/>
            <a:r>
              <a:rPr lang="en-CA" dirty="0" smtClean="0"/>
              <a:t>NVG</a:t>
            </a:r>
          </a:p>
          <a:p>
            <a:pPr lvl="1"/>
            <a:r>
              <a:rPr lang="en-CA" dirty="0" smtClean="0"/>
              <a:t>High </a:t>
            </a:r>
            <a:r>
              <a:rPr lang="en-CA" dirty="0"/>
              <a:t>value items (&gt; $</a:t>
            </a:r>
            <a:r>
              <a:rPr lang="en-CA" dirty="0" smtClean="0"/>
              <a:t>500K)</a:t>
            </a:r>
            <a:endParaRPr lang="en-CA" dirty="0"/>
          </a:p>
          <a:p>
            <a:pPr lvl="1"/>
            <a:r>
              <a:rPr lang="en-CA" dirty="0" smtClean="0"/>
              <a:t>Historical price review</a:t>
            </a:r>
          </a:p>
          <a:p>
            <a:pPr lvl="1"/>
            <a:r>
              <a:rPr lang="en-CA" dirty="0" smtClean="0"/>
              <a:t>Materiel Accountability Action Plan</a:t>
            </a:r>
          </a:p>
          <a:p>
            <a:pPr lvl="2"/>
            <a:endParaRPr lang="en-CA" dirty="0"/>
          </a:p>
          <a:p>
            <a:pPr lvl="2"/>
            <a:r>
              <a:rPr lang="en-CA" dirty="0" smtClean="0"/>
              <a:t> </a:t>
            </a:r>
            <a:endParaRPr lang="en-CA" dirty="0"/>
          </a:p>
        </p:txBody>
      </p:sp>
    </p:spTree>
    <p:extLst>
      <p:ext uri="{BB962C8B-B14F-4D97-AF65-F5344CB8AC3E}">
        <p14:creationId xmlns:p14="http://schemas.microsoft.com/office/powerpoint/2010/main" val="155040542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idx="4294967295"/>
          </p:nvPr>
        </p:nvSpPr>
        <p:spPr/>
        <p:txBody>
          <a:bodyPr/>
          <a:lstStyle/>
          <a:p>
            <a:r>
              <a:rPr lang="en-CA" altLang="en-US" smtClean="0">
                <a:ea typeface="ＭＳ Ｐゴシック" pitchFamily="34" charset="-128"/>
              </a:rPr>
              <a:t>Coins</a:t>
            </a:r>
          </a:p>
        </p:txBody>
      </p:sp>
      <p:pic>
        <p:nvPicPr>
          <p:cNvPr id="378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33600"/>
            <a:ext cx="9144000" cy="26352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4997078"/>
            <a:ext cx="2794019" cy="18609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31467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Supply Update Roadmap </a:t>
            </a:r>
            <a:endParaRPr lang="en-CA" dirty="0"/>
          </a:p>
        </p:txBody>
      </p:sp>
      <p:sp>
        <p:nvSpPr>
          <p:cNvPr id="3" name="Content Placeholder 2"/>
          <p:cNvSpPr>
            <a:spLocks noGrp="1"/>
          </p:cNvSpPr>
          <p:nvPr>
            <p:ph idx="1"/>
          </p:nvPr>
        </p:nvSpPr>
        <p:spPr>
          <a:xfrm>
            <a:off x="590872" y="1773386"/>
            <a:ext cx="8229600" cy="4679950"/>
          </a:xfrm>
        </p:spPr>
        <p:txBody>
          <a:bodyPr/>
          <a:lstStyle/>
          <a:p>
            <a:r>
              <a:rPr lang="en-CA" dirty="0" smtClean="0"/>
              <a:t>The Supply Chain ( a small piece)</a:t>
            </a:r>
          </a:p>
          <a:p>
            <a:r>
              <a:rPr lang="en-CA" dirty="0" smtClean="0"/>
              <a:t>Officers </a:t>
            </a:r>
          </a:p>
          <a:p>
            <a:r>
              <a:rPr lang="en-CA" dirty="0" smtClean="0"/>
              <a:t>NCM </a:t>
            </a:r>
          </a:p>
          <a:p>
            <a:r>
              <a:rPr lang="en-CA" dirty="0" err="1" smtClean="0"/>
              <a:t>CertWork</a:t>
            </a:r>
            <a:r>
              <a:rPr lang="en-CA" dirty="0" smtClean="0"/>
              <a:t>+</a:t>
            </a:r>
          </a:p>
          <a:p>
            <a:r>
              <a:rPr lang="en-CA" dirty="0" smtClean="0"/>
              <a:t>Coin</a:t>
            </a:r>
          </a:p>
          <a:p>
            <a:r>
              <a:rPr lang="en-CA" dirty="0" smtClean="0"/>
              <a:t>Situational </a:t>
            </a:r>
            <a:r>
              <a:rPr lang="en-CA" dirty="0" err="1" smtClean="0"/>
              <a:t>Awarness</a:t>
            </a:r>
            <a:endParaRPr lang="en-CA" dirty="0" smtClean="0"/>
          </a:p>
          <a:p>
            <a:pPr marL="0" indent="0">
              <a:buNone/>
            </a:pPr>
            <a:endParaRPr lang="en-CA" dirty="0" smtClean="0"/>
          </a:p>
          <a:p>
            <a:endParaRPr lang="en-CA"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420888"/>
            <a:ext cx="2764013" cy="4057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31213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val 2"/>
          <p:cNvSpPr>
            <a:spLocks noChangeArrowheads="1"/>
          </p:cNvSpPr>
          <p:nvPr/>
        </p:nvSpPr>
        <p:spPr bwMode="auto">
          <a:xfrm>
            <a:off x="1295400" y="4124325"/>
            <a:ext cx="936625" cy="493713"/>
          </a:xfrm>
          <a:prstGeom prst="ellipse">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1200">
                <a:solidFill>
                  <a:schemeClr val="bg1"/>
                </a:solidFill>
                <a:cs typeface="Times New Roman" pitchFamily="18" charset="0"/>
              </a:rPr>
              <a:t>Base </a:t>
            </a:r>
          </a:p>
          <a:p>
            <a:pPr algn="ctr" eaLnBrk="1" hangingPunct="1"/>
            <a:r>
              <a:rPr lang="en-CA" altLang="en-US" sz="1200">
                <a:solidFill>
                  <a:schemeClr val="bg1"/>
                </a:solidFill>
                <a:cs typeface="Times New Roman" pitchFamily="18" charset="0"/>
              </a:rPr>
              <a:t>Esquimalt</a:t>
            </a:r>
          </a:p>
        </p:txBody>
      </p:sp>
      <p:sp>
        <p:nvSpPr>
          <p:cNvPr id="14339" name="Oval 3"/>
          <p:cNvSpPr>
            <a:spLocks noChangeArrowheads="1"/>
          </p:cNvSpPr>
          <p:nvPr/>
        </p:nvSpPr>
        <p:spPr bwMode="auto">
          <a:xfrm>
            <a:off x="5492750" y="2254250"/>
            <a:ext cx="909638" cy="427038"/>
          </a:xfrm>
          <a:prstGeom prst="ellipse">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1200">
                <a:solidFill>
                  <a:schemeClr val="bg1"/>
                </a:solidFill>
                <a:cs typeface="Times New Roman" pitchFamily="18" charset="0"/>
              </a:rPr>
              <a:t>Base </a:t>
            </a:r>
          </a:p>
          <a:p>
            <a:pPr algn="ctr" eaLnBrk="1" hangingPunct="1"/>
            <a:r>
              <a:rPr lang="en-CA" altLang="en-US" sz="1200">
                <a:solidFill>
                  <a:schemeClr val="bg1"/>
                </a:solidFill>
                <a:cs typeface="Times New Roman" pitchFamily="18" charset="0"/>
              </a:rPr>
              <a:t>Halifax</a:t>
            </a:r>
          </a:p>
        </p:txBody>
      </p:sp>
      <p:sp>
        <p:nvSpPr>
          <p:cNvPr id="14340" name="Oval 4"/>
          <p:cNvSpPr>
            <a:spLocks noChangeArrowheads="1"/>
          </p:cNvSpPr>
          <p:nvPr/>
        </p:nvSpPr>
        <p:spPr bwMode="auto">
          <a:xfrm>
            <a:off x="2470150" y="2413000"/>
            <a:ext cx="1000125" cy="517525"/>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1200">
                <a:solidFill>
                  <a:schemeClr val="bg1"/>
                </a:solidFill>
                <a:cs typeface="Times New Roman" pitchFamily="18" charset="0"/>
              </a:rPr>
              <a:t>7CFSD</a:t>
            </a:r>
          </a:p>
        </p:txBody>
      </p:sp>
      <p:sp>
        <p:nvSpPr>
          <p:cNvPr id="14341" name="Oval 5"/>
          <p:cNvSpPr>
            <a:spLocks noChangeArrowheads="1"/>
          </p:cNvSpPr>
          <p:nvPr/>
        </p:nvSpPr>
        <p:spPr bwMode="auto">
          <a:xfrm>
            <a:off x="3940175" y="4070350"/>
            <a:ext cx="1001713" cy="520700"/>
          </a:xfrm>
          <a:prstGeom prst="ellipse">
            <a:avLst/>
          </a:prstGeom>
          <a:solidFill>
            <a:srgbClr val="FF0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1200">
                <a:solidFill>
                  <a:schemeClr val="bg1"/>
                </a:solidFill>
                <a:cs typeface="Times New Roman" pitchFamily="18" charset="0"/>
              </a:rPr>
              <a:t>25CFSD</a:t>
            </a:r>
          </a:p>
        </p:txBody>
      </p:sp>
      <p:sp>
        <p:nvSpPr>
          <p:cNvPr id="14342" name="AutoShape 6"/>
          <p:cNvSpPr>
            <a:spLocks noChangeArrowheads="1"/>
          </p:cNvSpPr>
          <p:nvPr/>
        </p:nvSpPr>
        <p:spPr bwMode="auto">
          <a:xfrm>
            <a:off x="355600" y="4248150"/>
            <a:ext cx="546100" cy="242888"/>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1000">
                <a:cs typeface="Times New Roman" pitchFamily="18" charset="0"/>
              </a:rPr>
              <a:t>Comox</a:t>
            </a:r>
          </a:p>
        </p:txBody>
      </p:sp>
      <p:sp>
        <p:nvSpPr>
          <p:cNvPr id="14343" name="AutoShape 7"/>
          <p:cNvSpPr>
            <a:spLocks noChangeArrowheads="1"/>
          </p:cNvSpPr>
          <p:nvPr/>
        </p:nvSpPr>
        <p:spPr bwMode="auto">
          <a:xfrm>
            <a:off x="374650" y="4591050"/>
            <a:ext cx="547688" cy="252413"/>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Chilliwack</a:t>
            </a:r>
          </a:p>
        </p:txBody>
      </p:sp>
      <p:sp>
        <p:nvSpPr>
          <p:cNvPr id="14344" name="AutoShape 8"/>
          <p:cNvSpPr>
            <a:spLocks noChangeArrowheads="1"/>
          </p:cNvSpPr>
          <p:nvPr/>
        </p:nvSpPr>
        <p:spPr bwMode="auto">
          <a:xfrm>
            <a:off x="815975" y="2154238"/>
            <a:ext cx="569913" cy="260350"/>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Wainwright</a:t>
            </a:r>
          </a:p>
        </p:txBody>
      </p:sp>
      <p:sp>
        <p:nvSpPr>
          <p:cNvPr id="14345" name="AutoShape 9"/>
          <p:cNvSpPr>
            <a:spLocks noChangeArrowheads="1"/>
          </p:cNvSpPr>
          <p:nvPr/>
        </p:nvSpPr>
        <p:spPr bwMode="auto">
          <a:xfrm>
            <a:off x="812800" y="3125788"/>
            <a:ext cx="569913" cy="258762"/>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Shilo</a:t>
            </a:r>
          </a:p>
        </p:txBody>
      </p:sp>
      <p:sp>
        <p:nvSpPr>
          <p:cNvPr id="14346" name="AutoShape 10"/>
          <p:cNvSpPr>
            <a:spLocks noChangeArrowheads="1"/>
          </p:cNvSpPr>
          <p:nvPr/>
        </p:nvSpPr>
        <p:spPr bwMode="auto">
          <a:xfrm>
            <a:off x="803275" y="2814638"/>
            <a:ext cx="571500" cy="258762"/>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Suffield</a:t>
            </a:r>
          </a:p>
        </p:txBody>
      </p:sp>
      <p:sp>
        <p:nvSpPr>
          <p:cNvPr id="14347" name="AutoShape 11"/>
          <p:cNvSpPr>
            <a:spLocks noChangeArrowheads="1"/>
          </p:cNvSpPr>
          <p:nvPr/>
        </p:nvSpPr>
        <p:spPr bwMode="auto">
          <a:xfrm>
            <a:off x="815975" y="2484438"/>
            <a:ext cx="569913" cy="258762"/>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Edmonton</a:t>
            </a:r>
          </a:p>
        </p:txBody>
      </p:sp>
      <p:sp>
        <p:nvSpPr>
          <p:cNvPr id="14348" name="AutoShape 12"/>
          <p:cNvSpPr>
            <a:spLocks noChangeArrowheads="1"/>
          </p:cNvSpPr>
          <p:nvPr/>
        </p:nvSpPr>
        <p:spPr bwMode="auto">
          <a:xfrm>
            <a:off x="822325" y="1824038"/>
            <a:ext cx="569913" cy="258762"/>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Calgary</a:t>
            </a:r>
          </a:p>
        </p:txBody>
      </p:sp>
      <p:sp>
        <p:nvSpPr>
          <p:cNvPr id="14349" name="AutoShape 13"/>
          <p:cNvSpPr>
            <a:spLocks noChangeArrowheads="1"/>
          </p:cNvSpPr>
          <p:nvPr/>
        </p:nvSpPr>
        <p:spPr bwMode="auto">
          <a:xfrm>
            <a:off x="628650" y="3600450"/>
            <a:ext cx="812800" cy="392113"/>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b="1">
                <a:solidFill>
                  <a:schemeClr val="bg1"/>
                </a:solidFill>
                <a:cs typeface="Times New Roman" pitchFamily="18" charset="0"/>
              </a:rPr>
              <a:t>3rd CA Div Reg </a:t>
            </a:r>
            <a:br>
              <a:rPr lang="en-CA" altLang="en-US" sz="800" b="1">
                <a:solidFill>
                  <a:schemeClr val="bg1"/>
                </a:solidFill>
                <a:cs typeface="Times New Roman" pitchFamily="18" charset="0"/>
              </a:rPr>
            </a:br>
            <a:r>
              <a:rPr lang="en-CA" altLang="en-US" sz="800" b="1">
                <a:solidFill>
                  <a:schemeClr val="bg1"/>
                </a:solidFill>
                <a:cs typeface="Times New Roman" pitchFamily="18" charset="0"/>
              </a:rPr>
              <a:t>Force Units</a:t>
            </a:r>
          </a:p>
        </p:txBody>
      </p:sp>
      <p:sp>
        <p:nvSpPr>
          <p:cNvPr id="14350" name="AutoShape 14"/>
          <p:cNvSpPr>
            <a:spLocks noChangeArrowheads="1"/>
          </p:cNvSpPr>
          <p:nvPr/>
        </p:nvSpPr>
        <p:spPr bwMode="auto">
          <a:xfrm>
            <a:off x="2408238" y="1739900"/>
            <a:ext cx="601662" cy="231775"/>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Moose Jaw</a:t>
            </a:r>
          </a:p>
        </p:txBody>
      </p:sp>
      <p:sp>
        <p:nvSpPr>
          <p:cNvPr id="14351" name="AutoShape 15"/>
          <p:cNvSpPr>
            <a:spLocks noChangeArrowheads="1"/>
          </p:cNvSpPr>
          <p:nvPr/>
        </p:nvSpPr>
        <p:spPr bwMode="auto">
          <a:xfrm>
            <a:off x="3062288" y="1731963"/>
            <a:ext cx="595312" cy="244475"/>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Winnipeg</a:t>
            </a:r>
          </a:p>
        </p:txBody>
      </p:sp>
      <p:sp>
        <p:nvSpPr>
          <p:cNvPr id="14352" name="AutoShape 16"/>
          <p:cNvSpPr>
            <a:spLocks noChangeArrowheads="1"/>
          </p:cNvSpPr>
          <p:nvPr/>
        </p:nvSpPr>
        <p:spPr bwMode="auto">
          <a:xfrm>
            <a:off x="1757363" y="1744663"/>
            <a:ext cx="609600" cy="231775"/>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Cold Lake</a:t>
            </a:r>
          </a:p>
        </p:txBody>
      </p:sp>
      <p:sp>
        <p:nvSpPr>
          <p:cNvPr id="14353" name="AutoShape 17"/>
          <p:cNvSpPr>
            <a:spLocks noChangeArrowheads="1"/>
          </p:cNvSpPr>
          <p:nvPr/>
        </p:nvSpPr>
        <p:spPr bwMode="auto">
          <a:xfrm>
            <a:off x="3854450" y="6049963"/>
            <a:ext cx="500063" cy="258762"/>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Meaford</a:t>
            </a:r>
          </a:p>
        </p:txBody>
      </p:sp>
      <p:sp>
        <p:nvSpPr>
          <p:cNvPr id="14354" name="AutoShape 18"/>
          <p:cNvSpPr>
            <a:spLocks noChangeArrowheads="1"/>
          </p:cNvSpPr>
          <p:nvPr/>
        </p:nvSpPr>
        <p:spPr bwMode="auto">
          <a:xfrm>
            <a:off x="6961188" y="4699000"/>
            <a:ext cx="498475" cy="258763"/>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Valcartier</a:t>
            </a:r>
          </a:p>
        </p:txBody>
      </p:sp>
      <p:sp>
        <p:nvSpPr>
          <p:cNvPr id="14355" name="AutoShape 19"/>
          <p:cNvSpPr>
            <a:spLocks noChangeArrowheads="1"/>
          </p:cNvSpPr>
          <p:nvPr/>
        </p:nvSpPr>
        <p:spPr bwMode="auto">
          <a:xfrm>
            <a:off x="3475038" y="5507038"/>
            <a:ext cx="498475" cy="258762"/>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Petawawa</a:t>
            </a:r>
          </a:p>
        </p:txBody>
      </p:sp>
      <p:sp>
        <p:nvSpPr>
          <p:cNvPr id="14356" name="AutoShape 20"/>
          <p:cNvSpPr>
            <a:spLocks noChangeArrowheads="1"/>
          </p:cNvSpPr>
          <p:nvPr/>
        </p:nvSpPr>
        <p:spPr bwMode="auto">
          <a:xfrm>
            <a:off x="2470150" y="5211763"/>
            <a:ext cx="498475" cy="258762"/>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Toronto</a:t>
            </a:r>
          </a:p>
        </p:txBody>
      </p:sp>
      <p:sp>
        <p:nvSpPr>
          <p:cNvPr id="14357" name="AutoShape 21"/>
          <p:cNvSpPr>
            <a:spLocks noChangeArrowheads="1"/>
          </p:cNvSpPr>
          <p:nvPr/>
        </p:nvSpPr>
        <p:spPr bwMode="auto">
          <a:xfrm>
            <a:off x="6980238" y="5359400"/>
            <a:ext cx="498475" cy="258763"/>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Montreal</a:t>
            </a:r>
          </a:p>
        </p:txBody>
      </p:sp>
      <p:sp>
        <p:nvSpPr>
          <p:cNvPr id="14358" name="AutoShape 22"/>
          <p:cNvSpPr>
            <a:spLocks noChangeArrowheads="1"/>
          </p:cNvSpPr>
          <p:nvPr/>
        </p:nvSpPr>
        <p:spPr bwMode="auto">
          <a:xfrm>
            <a:off x="6975475" y="5005388"/>
            <a:ext cx="500063" cy="258762"/>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St. Jean</a:t>
            </a:r>
          </a:p>
        </p:txBody>
      </p:sp>
      <p:sp>
        <p:nvSpPr>
          <p:cNvPr id="14359" name="AutoShape 23"/>
          <p:cNvSpPr>
            <a:spLocks noChangeArrowheads="1"/>
          </p:cNvSpPr>
          <p:nvPr/>
        </p:nvSpPr>
        <p:spPr bwMode="auto">
          <a:xfrm>
            <a:off x="4025900" y="5500688"/>
            <a:ext cx="500063" cy="258762"/>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Northern </a:t>
            </a:r>
            <a:br>
              <a:rPr lang="en-CA" altLang="en-US" sz="800">
                <a:solidFill>
                  <a:schemeClr val="bg1"/>
                </a:solidFill>
                <a:cs typeface="Times New Roman" pitchFamily="18" charset="0"/>
              </a:rPr>
            </a:br>
            <a:r>
              <a:rPr lang="en-CA" altLang="en-US" sz="800">
                <a:solidFill>
                  <a:schemeClr val="bg1"/>
                </a:solidFill>
                <a:cs typeface="Times New Roman" pitchFamily="18" charset="0"/>
              </a:rPr>
              <a:t>Ont</a:t>
            </a:r>
          </a:p>
        </p:txBody>
      </p:sp>
      <p:sp>
        <p:nvSpPr>
          <p:cNvPr id="14360" name="AutoShape 24"/>
          <p:cNvSpPr>
            <a:spLocks noChangeArrowheads="1"/>
          </p:cNvSpPr>
          <p:nvPr/>
        </p:nvSpPr>
        <p:spPr bwMode="auto">
          <a:xfrm>
            <a:off x="6196013" y="3703638"/>
            <a:ext cx="557212" cy="277812"/>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Gagetown</a:t>
            </a:r>
          </a:p>
        </p:txBody>
      </p:sp>
      <p:sp>
        <p:nvSpPr>
          <p:cNvPr id="14361" name="AutoShape 25"/>
          <p:cNvSpPr>
            <a:spLocks noChangeArrowheads="1"/>
          </p:cNvSpPr>
          <p:nvPr/>
        </p:nvSpPr>
        <p:spPr bwMode="auto">
          <a:xfrm>
            <a:off x="2470150" y="4883150"/>
            <a:ext cx="500063" cy="258763"/>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Kingston</a:t>
            </a:r>
          </a:p>
        </p:txBody>
      </p:sp>
      <p:sp>
        <p:nvSpPr>
          <p:cNvPr id="14362" name="AutoShape 26"/>
          <p:cNvSpPr>
            <a:spLocks noChangeArrowheads="1"/>
          </p:cNvSpPr>
          <p:nvPr/>
        </p:nvSpPr>
        <p:spPr bwMode="auto">
          <a:xfrm>
            <a:off x="6186488" y="4065588"/>
            <a:ext cx="538162" cy="214312"/>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Bagotville</a:t>
            </a:r>
          </a:p>
        </p:txBody>
      </p:sp>
      <p:sp>
        <p:nvSpPr>
          <p:cNvPr id="14363" name="AutoShape 27"/>
          <p:cNvSpPr>
            <a:spLocks noChangeArrowheads="1"/>
          </p:cNvSpPr>
          <p:nvPr/>
        </p:nvSpPr>
        <p:spPr bwMode="auto">
          <a:xfrm>
            <a:off x="5510213" y="3217863"/>
            <a:ext cx="557212" cy="214312"/>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Goose Bay</a:t>
            </a:r>
          </a:p>
        </p:txBody>
      </p:sp>
      <p:sp>
        <p:nvSpPr>
          <p:cNvPr id="14364" name="AutoShape 28"/>
          <p:cNvSpPr>
            <a:spLocks noChangeArrowheads="1"/>
          </p:cNvSpPr>
          <p:nvPr/>
        </p:nvSpPr>
        <p:spPr bwMode="auto">
          <a:xfrm>
            <a:off x="5673725" y="5478463"/>
            <a:ext cx="565150" cy="250825"/>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Trenton</a:t>
            </a:r>
          </a:p>
        </p:txBody>
      </p:sp>
      <p:sp>
        <p:nvSpPr>
          <p:cNvPr id="14365" name="AutoShape 29"/>
          <p:cNvSpPr>
            <a:spLocks noChangeArrowheads="1"/>
          </p:cNvSpPr>
          <p:nvPr/>
        </p:nvSpPr>
        <p:spPr bwMode="auto">
          <a:xfrm>
            <a:off x="6275388" y="5472113"/>
            <a:ext cx="574675" cy="252412"/>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North Bay</a:t>
            </a:r>
          </a:p>
        </p:txBody>
      </p:sp>
      <p:sp>
        <p:nvSpPr>
          <p:cNvPr id="14366" name="AutoShape 30"/>
          <p:cNvSpPr>
            <a:spLocks noChangeArrowheads="1"/>
          </p:cNvSpPr>
          <p:nvPr/>
        </p:nvSpPr>
        <p:spPr bwMode="auto">
          <a:xfrm>
            <a:off x="4578350" y="5502275"/>
            <a:ext cx="498475" cy="258763"/>
          </a:xfrm>
          <a:prstGeom prst="roundRect">
            <a:avLst>
              <a:gd name="adj" fmla="val 16667"/>
            </a:avLst>
          </a:prstGeom>
          <a:solidFill>
            <a:srgbClr val="FFFF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Ottawa</a:t>
            </a:r>
          </a:p>
        </p:txBody>
      </p:sp>
      <p:sp>
        <p:nvSpPr>
          <p:cNvPr id="14367" name="AutoShape 31"/>
          <p:cNvSpPr>
            <a:spLocks noChangeArrowheads="1"/>
          </p:cNvSpPr>
          <p:nvPr/>
        </p:nvSpPr>
        <p:spPr bwMode="auto">
          <a:xfrm>
            <a:off x="5126038" y="5476875"/>
            <a:ext cx="500062" cy="258763"/>
          </a:xfrm>
          <a:prstGeom prst="roundRect">
            <a:avLst>
              <a:gd name="adj" fmla="val 16667"/>
            </a:avLst>
          </a:prstGeom>
          <a:solidFill>
            <a:srgbClr val="FFFF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Borden</a:t>
            </a:r>
          </a:p>
        </p:txBody>
      </p:sp>
      <p:sp>
        <p:nvSpPr>
          <p:cNvPr id="14368" name="AutoShape 32"/>
          <p:cNvSpPr>
            <a:spLocks noChangeArrowheads="1"/>
          </p:cNvSpPr>
          <p:nvPr/>
        </p:nvSpPr>
        <p:spPr bwMode="auto">
          <a:xfrm>
            <a:off x="6022975" y="2835275"/>
            <a:ext cx="500063" cy="193675"/>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Sydney</a:t>
            </a:r>
          </a:p>
        </p:txBody>
      </p:sp>
      <p:sp>
        <p:nvSpPr>
          <p:cNvPr id="14369" name="AutoShape 33"/>
          <p:cNvSpPr>
            <a:spLocks noChangeArrowheads="1"/>
          </p:cNvSpPr>
          <p:nvPr/>
        </p:nvSpPr>
        <p:spPr bwMode="auto">
          <a:xfrm>
            <a:off x="5695950" y="1762125"/>
            <a:ext cx="517525" cy="223838"/>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Gander</a:t>
            </a:r>
          </a:p>
        </p:txBody>
      </p:sp>
      <p:sp>
        <p:nvSpPr>
          <p:cNvPr id="14370" name="AutoShape 34"/>
          <p:cNvSpPr>
            <a:spLocks noChangeArrowheads="1"/>
          </p:cNvSpPr>
          <p:nvPr/>
        </p:nvSpPr>
        <p:spPr bwMode="auto">
          <a:xfrm>
            <a:off x="5051425" y="1758950"/>
            <a:ext cx="566738" cy="231775"/>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Greenwood</a:t>
            </a:r>
          </a:p>
        </p:txBody>
      </p:sp>
      <p:sp>
        <p:nvSpPr>
          <p:cNvPr id="14371" name="AutoShape 35"/>
          <p:cNvSpPr>
            <a:spLocks noChangeArrowheads="1"/>
          </p:cNvSpPr>
          <p:nvPr/>
        </p:nvSpPr>
        <p:spPr bwMode="auto">
          <a:xfrm>
            <a:off x="6318250" y="1762125"/>
            <a:ext cx="595313" cy="242888"/>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Shearwater</a:t>
            </a:r>
          </a:p>
        </p:txBody>
      </p:sp>
      <p:grpSp>
        <p:nvGrpSpPr>
          <p:cNvPr id="14372" name="Group 36"/>
          <p:cNvGrpSpPr>
            <a:grpSpLocks/>
          </p:cNvGrpSpPr>
          <p:nvPr/>
        </p:nvGrpSpPr>
        <p:grpSpPr bwMode="auto">
          <a:xfrm>
            <a:off x="7554913" y="5683969"/>
            <a:ext cx="1489075" cy="841375"/>
            <a:chOff x="23" y="3646"/>
            <a:chExt cx="912" cy="624"/>
          </a:xfrm>
        </p:grpSpPr>
        <p:sp>
          <p:nvSpPr>
            <p:cNvPr id="14452" name="AutoShape 37"/>
            <p:cNvSpPr>
              <a:spLocks noChangeArrowheads="1"/>
            </p:cNvSpPr>
            <p:nvPr/>
          </p:nvSpPr>
          <p:spPr bwMode="auto">
            <a:xfrm>
              <a:off x="96" y="4032"/>
              <a:ext cx="336" cy="144"/>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NAVY</a:t>
              </a:r>
            </a:p>
          </p:txBody>
        </p:sp>
        <p:sp>
          <p:nvSpPr>
            <p:cNvPr id="14453" name="AutoShape 38"/>
            <p:cNvSpPr>
              <a:spLocks noChangeArrowheads="1"/>
            </p:cNvSpPr>
            <p:nvPr/>
          </p:nvSpPr>
          <p:spPr bwMode="auto">
            <a:xfrm>
              <a:off x="96" y="3840"/>
              <a:ext cx="336" cy="144"/>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ARMY</a:t>
              </a:r>
            </a:p>
          </p:txBody>
        </p:sp>
        <p:sp>
          <p:nvSpPr>
            <p:cNvPr id="14454" name="AutoShape 39"/>
            <p:cNvSpPr>
              <a:spLocks noChangeArrowheads="1"/>
            </p:cNvSpPr>
            <p:nvPr/>
          </p:nvSpPr>
          <p:spPr bwMode="auto">
            <a:xfrm>
              <a:off x="480" y="3840"/>
              <a:ext cx="336" cy="144"/>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Air Force</a:t>
              </a:r>
            </a:p>
          </p:txBody>
        </p:sp>
        <p:sp>
          <p:nvSpPr>
            <p:cNvPr id="14455" name="AutoShape 40"/>
            <p:cNvSpPr>
              <a:spLocks noChangeArrowheads="1"/>
            </p:cNvSpPr>
            <p:nvPr/>
          </p:nvSpPr>
          <p:spPr bwMode="auto">
            <a:xfrm>
              <a:off x="480" y="4032"/>
              <a:ext cx="336" cy="144"/>
            </a:xfrm>
            <a:prstGeom prst="roundRect">
              <a:avLst>
                <a:gd name="adj" fmla="val 16667"/>
              </a:avLst>
            </a:prstGeom>
            <a:solidFill>
              <a:srgbClr val="FF0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700">
                  <a:solidFill>
                    <a:schemeClr val="bg1"/>
                  </a:solidFill>
                  <a:cs typeface="Times New Roman" pitchFamily="18" charset="0"/>
                </a:rPr>
                <a:t>CJOC/CMSG</a:t>
              </a:r>
            </a:p>
          </p:txBody>
        </p:sp>
        <p:sp>
          <p:nvSpPr>
            <p:cNvPr id="14456" name="Text Box 41"/>
            <p:cNvSpPr txBox="1">
              <a:spLocks noChangeArrowheads="1"/>
            </p:cNvSpPr>
            <p:nvPr/>
          </p:nvSpPr>
          <p:spPr bwMode="auto">
            <a:xfrm>
              <a:off x="247" y="3648"/>
              <a:ext cx="422" cy="204"/>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1200">
                  <a:cs typeface="Times New Roman" pitchFamily="18" charset="0"/>
                </a:rPr>
                <a:t>Legend</a:t>
              </a:r>
            </a:p>
          </p:txBody>
        </p:sp>
        <p:sp>
          <p:nvSpPr>
            <p:cNvPr id="14457" name="Rectangle 42"/>
            <p:cNvSpPr>
              <a:spLocks noChangeArrowheads="1"/>
            </p:cNvSpPr>
            <p:nvPr/>
          </p:nvSpPr>
          <p:spPr bwMode="auto">
            <a:xfrm>
              <a:off x="23" y="3646"/>
              <a:ext cx="912" cy="624"/>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14373" name="AutoShape 43"/>
          <p:cNvSpPr>
            <a:spLocks noChangeArrowheads="1"/>
          </p:cNvSpPr>
          <p:nvPr/>
        </p:nvSpPr>
        <p:spPr bwMode="auto">
          <a:xfrm>
            <a:off x="1779588" y="5518150"/>
            <a:ext cx="498475" cy="269875"/>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HMCS </a:t>
            </a:r>
          </a:p>
          <a:p>
            <a:pPr algn="ctr" eaLnBrk="1" hangingPunct="1"/>
            <a:r>
              <a:rPr lang="en-CA" altLang="en-US" sz="600">
                <a:solidFill>
                  <a:schemeClr val="bg1"/>
                </a:solidFill>
                <a:cs typeface="Times New Roman" pitchFamily="18" charset="0"/>
              </a:rPr>
              <a:t>Vancouver</a:t>
            </a:r>
          </a:p>
        </p:txBody>
      </p:sp>
      <p:sp>
        <p:nvSpPr>
          <p:cNvPr id="14374" name="AutoShape 44"/>
          <p:cNvSpPr>
            <a:spLocks noChangeArrowheads="1"/>
          </p:cNvSpPr>
          <p:nvPr/>
        </p:nvSpPr>
        <p:spPr bwMode="auto">
          <a:xfrm>
            <a:off x="1208088" y="5518150"/>
            <a:ext cx="500062" cy="269875"/>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HMCS </a:t>
            </a:r>
          </a:p>
          <a:p>
            <a:pPr algn="ctr" eaLnBrk="1" hangingPunct="1"/>
            <a:r>
              <a:rPr lang="en-CA" altLang="en-US" sz="600">
                <a:solidFill>
                  <a:schemeClr val="bg1"/>
                </a:solidFill>
                <a:cs typeface="Times New Roman" pitchFamily="18" charset="0"/>
              </a:rPr>
              <a:t>Regina</a:t>
            </a:r>
          </a:p>
        </p:txBody>
      </p:sp>
      <p:sp>
        <p:nvSpPr>
          <p:cNvPr id="14375" name="AutoShape 45"/>
          <p:cNvSpPr>
            <a:spLocks noChangeArrowheads="1"/>
          </p:cNvSpPr>
          <p:nvPr/>
        </p:nvSpPr>
        <p:spPr bwMode="auto">
          <a:xfrm>
            <a:off x="1779588" y="5815013"/>
            <a:ext cx="498475" cy="269875"/>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HMCS </a:t>
            </a:r>
          </a:p>
          <a:p>
            <a:pPr algn="ctr" eaLnBrk="1" hangingPunct="1"/>
            <a:r>
              <a:rPr lang="en-CA" altLang="en-US" sz="600">
                <a:solidFill>
                  <a:schemeClr val="bg1"/>
                </a:solidFill>
                <a:cs typeface="Times New Roman" pitchFamily="18" charset="0"/>
              </a:rPr>
              <a:t>Calgary</a:t>
            </a:r>
          </a:p>
        </p:txBody>
      </p:sp>
      <p:sp>
        <p:nvSpPr>
          <p:cNvPr id="14376" name="AutoShape 46"/>
          <p:cNvSpPr>
            <a:spLocks noChangeArrowheads="1"/>
          </p:cNvSpPr>
          <p:nvPr/>
        </p:nvSpPr>
        <p:spPr bwMode="auto">
          <a:xfrm>
            <a:off x="1208088" y="5815013"/>
            <a:ext cx="500062" cy="269875"/>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HMCS</a:t>
            </a:r>
          </a:p>
          <a:p>
            <a:pPr algn="ctr" eaLnBrk="1" hangingPunct="1"/>
            <a:r>
              <a:rPr lang="en-CA" altLang="en-US" sz="600">
                <a:solidFill>
                  <a:schemeClr val="bg1"/>
                </a:solidFill>
                <a:cs typeface="Times New Roman" pitchFamily="18" charset="0"/>
              </a:rPr>
              <a:t> Winnipeg</a:t>
            </a:r>
          </a:p>
        </p:txBody>
      </p:sp>
      <p:sp>
        <p:nvSpPr>
          <p:cNvPr id="14377" name="AutoShape 47"/>
          <p:cNvSpPr>
            <a:spLocks noChangeArrowheads="1"/>
          </p:cNvSpPr>
          <p:nvPr/>
        </p:nvSpPr>
        <p:spPr bwMode="auto">
          <a:xfrm>
            <a:off x="1779588" y="6111875"/>
            <a:ext cx="498475" cy="271463"/>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HMCS</a:t>
            </a:r>
          </a:p>
          <a:p>
            <a:pPr algn="ctr" eaLnBrk="1" hangingPunct="1"/>
            <a:r>
              <a:rPr lang="en-CA" altLang="en-US" sz="600">
                <a:solidFill>
                  <a:schemeClr val="bg1"/>
                </a:solidFill>
                <a:cs typeface="Times New Roman" pitchFamily="18" charset="0"/>
              </a:rPr>
              <a:t>Ottawa</a:t>
            </a:r>
          </a:p>
        </p:txBody>
      </p:sp>
      <p:sp>
        <p:nvSpPr>
          <p:cNvPr id="14378" name="AutoShape 48"/>
          <p:cNvSpPr>
            <a:spLocks noChangeArrowheads="1"/>
          </p:cNvSpPr>
          <p:nvPr/>
        </p:nvSpPr>
        <p:spPr bwMode="auto">
          <a:xfrm>
            <a:off x="1208088" y="6111875"/>
            <a:ext cx="500062" cy="271463"/>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HMCS</a:t>
            </a:r>
          </a:p>
          <a:p>
            <a:pPr algn="ctr" eaLnBrk="1" hangingPunct="1"/>
            <a:r>
              <a:rPr lang="en-CA" altLang="en-US" sz="600">
                <a:solidFill>
                  <a:schemeClr val="bg1"/>
                </a:solidFill>
                <a:cs typeface="Times New Roman" pitchFamily="18" charset="0"/>
              </a:rPr>
              <a:t>Protecteur</a:t>
            </a:r>
          </a:p>
        </p:txBody>
      </p:sp>
      <p:grpSp>
        <p:nvGrpSpPr>
          <p:cNvPr id="14379" name="Group 49"/>
          <p:cNvGrpSpPr>
            <a:grpSpLocks/>
          </p:cNvGrpSpPr>
          <p:nvPr/>
        </p:nvGrpSpPr>
        <p:grpSpPr bwMode="auto">
          <a:xfrm>
            <a:off x="7329488" y="2359025"/>
            <a:ext cx="1284287" cy="1493838"/>
            <a:chOff x="4656" y="3120"/>
            <a:chExt cx="864" cy="1008"/>
          </a:xfrm>
        </p:grpSpPr>
        <p:sp>
          <p:nvSpPr>
            <p:cNvPr id="14442" name="AutoShape 50"/>
            <p:cNvSpPr>
              <a:spLocks noChangeArrowheads="1"/>
            </p:cNvSpPr>
            <p:nvPr/>
          </p:nvSpPr>
          <p:spPr bwMode="auto">
            <a:xfrm>
              <a:off x="5136" y="3936"/>
              <a:ext cx="336" cy="144"/>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HMCS </a:t>
              </a:r>
            </a:p>
            <a:p>
              <a:pPr algn="ctr" eaLnBrk="1" hangingPunct="1"/>
              <a:r>
                <a:rPr lang="en-CA" altLang="en-US" sz="600">
                  <a:solidFill>
                    <a:schemeClr val="bg1"/>
                  </a:solidFill>
                  <a:cs typeface="Times New Roman" pitchFamily="18" charset="0"/>
                </a:rPr>
                <a:t>Toronto</a:t>
              </a:r>
            </a:p>
          </p:txBody>
        </p:sp>
        <p:sp>
          <p:nvSpPr>
            <p:cNvPr id="14443" name="AutoShape 51"/>
            <p:cNvSpPr>
              <a:spLocks noChangeArrowheads="1"/>
            </p:cNvSpPr>
            <p:nvPr/>
          </p:nvSpPr>
          <p:spPr bwMode="auto">
            <a:xfrm>
              <a:off x="5136" y="3744"/>
              <a:ext cx="336" cy="144"/>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HMCS </a:t>
              </a:r>
            </a:p>
            <a:p>
              <a:pPr algn="ctr" eaLnBrk="1" hangingPunct="1"/>
              <a:r>
                <a:rPr lang="en-CA" altLang="en-US" sz="600">
                  <a:solidFill>
                    <a:schemeClr val="bg1"/>
                  </a:solidFill>
                  <a:cs typeface="Times New Roman" pitchFamily="18" charset="0"/>
                </a:rPr>
                <a:t>Halifax</a:t>
              </a:r>
            </a:p>
          </p:txBody>
        </p:sp>
        <p:sp>
          <p:nvSpPr>
            <p:cNvPr id="14444" name="AutoShape 52"/>
            <p:cNvSpPr>
              <a:spLocks noChangeArrowheads="1"/>
            </p:cNvSpPr>
            <p:nvPr/>
          </p:nvSpPr>
          <p:spPr bwMode="auto">
            <a:xfrm>
              <a:off x="5136" y="3549"/>
              <a:ext cx="336" cy="144"/>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HMCS Ville</a:t>
              </a:r>
            </a:p>
            <a:p>
              <a:pPr algn="ctr" eaLnBrk="1" hangingPunct="1"/>
              <a:r>
                <a:rPr lang="en-CA" altLang="en-US" sz="600">
                  <a:solidFill>
                    <a:schemeClr val="bg1"/>
                  </a:solidFill>
                  <a:cs typeface="Times New Roman" pitchFamily="18" charset="0"/>
                </a:rPr>
                <a:t>De Quebec</a:t>
              </a:r>
            </a:p>
          </p:txBody>
        </p:sp>
        <p:sp>
          <p:nvSpPr>
            <p:cNvPr id="14445" name="AutoShape 53"/>
            <p:cNvSpPr>
              <a:spLocks noChangeArrowheads="1"/>
            </p:cNvSpPr>
            <p:nvPr/>
          </p:nvSpPr>
          <p:spPr bwMode="auto">
            <a:xfrm>
              <a:off x="5136" y="3337"/>
              <a:ext cx="336" cy="144"/>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HMCS</a:t>
              </a:r>
            </a:p>
            <a:p>
              <a:pPr algn="ctr" eaLnBrk="1" hangingPunct="1"/>
              <a:r>
                <a:rPr lang="en-CA" altLang="en-US" sz="600">
                  <a:solidFill>
                    <a:schemeClr val="bg1"/>
                  </a:solidFill>
                  <a:cs typeface="Times New Roman" pitchFamily="18" charset="0"/>
                </a:rPr>
                <a:t> Montreal</a:t>
              </a:r>
            </a:p>
          </p:txBody>
        </p:sp>
        <p:sp>
          <p:nvSpPr>
            <p:cNvPr id="14446" name="AutoShape 54"/>
            <p:cNvSpPr>
              <a:spLocks noChangeArrowheads="1"/>
            </p:cNvSpPr>
            <p:nvPr/>
          </p:nvSpPr>
          <p:spPr bwMode="auto">
            <a:xfrm>
              <a:off x="4704" y="3335"/>
              <a:ext cx="336" cy="144"/>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HMCS</a:t>
              </a:r>
            </a:p>
            <a:p>
              <a:pPr algn="ctr" eaLnBrk="1" hangingPunct="1"/>
              <a:r>
                <a:rPr lang="en-CA" altLang="en-US" sz="600">
                  <a:solidFill>
                    <a:schemeClr val="bg1"/>
                  </a:solidFill>
                  <a:cs typeface="Times New Roman" pitchFamily="18" charset="0"/>
                </a:rPr>
                <a:t>Charlottetown</a:t>
              </a:r>
            </a:p>
          </p:txBody>
        </p:sp>
        <p:sp>
          <p:nvSpPr>
            <p:cNvPr id="14447" name="AutoShape 55"/>
            <p:cNvSpPr>
              <a:spLocks noChangeArrowheads="1"/>
            </p:cNvSpPr>
            <p:nvPr/>
          </p:nvSpPr>
          <p:spPr bwMode="auto">
            <a:xfrm>
              <a:off x="4704" y="3545"/>
              <a:ext cx="336" cy="144"/>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HMCS</a:t>
              </a:r>
            </a:p>
            <a:p>
              <a:pPr algn="ctr" eaLnBrk="1" hangingPunct="1"/>
              <a:r>
                <a:rPr lang="en-CA" altLang="en-US" sz="600">
                  <a:solidFill>
                    <a:schemeClr val="bg1"/>
                  </a:solidFill>
                  <a:cs typeface="Times New Roman" pitchFamily="18" charset="0"/>
                </a:rPr>
                <a:t>St. John’s</a:t>
              </a:r>
            </a:p>
          </p:txBody>
        </p:sp>
        <p:sp>
          <p:nvSpPr>
            <p:cNvPr id="14448" name="AutoShape 56"/>
            <p:cNvSpPr>
              <a:spLocks noChangeArrowheads="1"/>
            </p:cNvSpPr>
            <p:nvPr/>
          </p:nvSpPr>
          <p:spPr bwMode="auto">
            <a:xfrm>
              <a:off x="4704" y="3742"/>
              <a:ext cx="336" cy="144"/>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HMCS</a:t>
              </a:r>
            </a:p>
            <a:p>
              <a:pPr algn="ctr" eaLnBrk="1" hangingPunct="1"/>
              <a:r>
                <a:rPr lang="en-CA" altLang="en-US" sz="600">
                  <a:solidFill>
                    <a:schemeClr val="bg1"/>
                  </a:solidFill>
                  <a:cs typeface="Times New Roman" pitchFamily="18" charset="0"/>
                </a:rPr>
                <a:t>Preserver</a:t>
              </a:r>
            </a:p>
          </p:txBody>
        </p:sp>
        <p:sp>
          <p:nvSpPr>
            <p:cNvPr id="14449" name="AutoShape 57"/>
            <p:cNvSpPr>
              <a:spLocks noChangeArrowheads="1"/>
            </p:cNvSpPr>
            <p:nvPr/>
          </p:nvSpPr>
          <p:spPr bwMode="auto">
            <a:xfrm>
              <a:off x="4704" y="3934"/>
              <a:ext cx="336" cy="144"/>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HMCS</a:t>
              </a:r>
            </a:p>
            <a:p>
              <a:pPr algn="ctr" eaLnBrk="1" hangingPunct="1"/>
              <a:r>
                <a:rPr lang="en-CA" altLang="en-US" sz="600">
                  <a:solidFill>
                    <a:schemeClr val="bg1"/>
                  </a:solidFill>
                  <a:cs typeface="Times New Roman" pitchFamily="18" charset="0"/>
                </a:rPr>
                <a:t>Fredericton</a:t>
              </a:r>
            </a:p>
          </p:txBody>
        </p:sp>
        <p:sp>
          <p:nvSpPr>
            <p:cNvPr id="14450" name="AutoShape 58"/>
            <p:cNvSpPr>
              <a:spLocks noChangeArrowheads="1"/>
            </p:cNvSpPr>
            <p:nvPr/>
          </p:nvSpPr>
          <p:spPr bwMode="auto">
            <a:xfrm>
              <a:off x="4896" y="3120"/>
              <a:ext cx="336" cy="144"/>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SHIPS</a:t>
              </a:r>
            </a:p>
          </p:txBody>
        </p:sp>
        <p:sp>
          <p:nvSpPr>
            <p:cNvPr id="14451" name="Rectangle 59"/>
            <p:cNvSpPr>
              <a:spLocks noChangeArrowheads="1"/>
            </p:cNvSpPr>
            <p:nvPr/>
          </p:nvSpPr>
          <p:spPr bwMode="auto">
            <a:xfrm>
              <a:off x="4656" y="3264"/>
              <a:ext cx="864" cy="864"/>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14380" name="AutoShape 60"/>
          <p:cNvSpPr>
            <a:spLocks noChangeArrowheads="1"/>
          </p:cNvSpPr>
          <p:nvPr/>
        </p:nvSpPr>
        <p:spPr bwMode="auto">
          <a:xfrm>
            <a:off x="1493838" y="5257800"/>
            <a:ext cx="500062" cy="195263"/>
          </a:xfrm>
          <a:prstGeom prst="roundRect">
            <a:avLst>
              <a:gd name="adj" fmla="val 16667"/>
            </a:avLst>
          </a:prstGeom>
          <a:solidFill>
            <a:srgbClr val="00008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600">
                <a:solidFill>
                  <a:schemeClr val="bg1"/>
                </a:solidFill>
                <a:cs typeface="Times New Roman" pitchFamily="18" charset="0"/>
              </a:rPr>
              <a:t>SHIPS</a:t>
            </a:r>
          </a:p>
        </p:txBody>
      </p:sp>
      <p:sp>
        <p:nvSpPr>
          <p:cNvPr id="14381" name="Rectangle 61"/>
          <p:cNvSpPr>
            <a:spLocks noChangeArrowheads="1"/>
          </p:cNvSpPr>
          <p:nvPr/>
        </p:nvSpPr>
        <p:spPr bwMode="auto">
          <a:xfrm>
            <a:off x="1065213" y="5505450"/>
            <a:ext cx="1355725" cy="95567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14382" name="AutoShape 62"/>
          <p:cNvCxnSpPr>
            <a:cxnSpLocks noChangeShapeType="1"/>
            <a:stCxn id="14347" idx="3"/>
            <a:endCxn id="14340" idx="2"/>
          </p:cNvCxnSpPr>
          <p:nvPr/>
        </p:nvCxnSpPr>
        <p:spPr bwMode="auto">
          <a:xfrm>
            <a:off x="1385888" y="2614613"/>
            <a:ext cx="1084262" cy="57150"/>
          </a:xfrm>
          <a:prstGeom prst="straightConnector1">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83" name="AutoShape 63"/>
          <p:cNvCxnSpPr>
            <a:cxnSpLocks noChangeShapeType="1"/>
            <a:stCxn id="14344" idx="3"/>
            <a:endCxn id="14340" idx="2"/>
          </p:cNvCxnSpPr>
          <p:nvPr/>
        </p:nvCxnSpPr>
        <p:spPr bwMode="auto">
          <a:xfrm>
            <a:off x="1385888" y="2284413"/>
            <a:ext cx="1084262" cy="387350"/>
          </a:xfrm>
          <a:prstGeom prst="straightConnector1">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84" name="AutoShape 64"/>
          <p:cNvCxnSpPr>
            <a:cxnSpLocks noChangeShapeType="1"/>
            <a:stCxn id="14352" idx="2"/>
            <a:endCxn id="14340" idx="0"/>
          </p:cNvCxnSpPr>
          <p:nvPr/>
        </p:nvCxnSpPr>
        <p:spPr bwMode="auto">
          <a:xfrm>
            <a:off x="2062163" y="1976438"/>
            <a:ext cx="908050" cy="436562"/>
          </a:xfrm>
          <a:prstGeom prst="straightConnector1">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85" name="AutoShape 65"/>
          <p:cNvCxnSpPr>
            <a:cxnSpLocks noChangeShapeType="1"/>
            <a:stCxn id="14349" idx="3"/>
            <a:endCxn id="14340" idx="2"/>
          </p:cNvCxnSpPr>
          <p:nvPr/>
        </p:nvCxnSpPr>
        <p:spPr bwMode="auto">
          <a:xfrm flipV="1">
            <a:off x="1441450" y="2671763"/>
            <a:ext cx="1028700" cy="1125537"/>
          </a:xfrm>
          <a:prstGeom prst="straightConnector1">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86" name="AutoShape 66"/>
          <p:cNvCxnSpPr>
            <a:cxnSpLocks noChangeShapeType="1"/>
            <a:stCxn id="14348" idx="3"/>
            <a:endCxn id="14340" idx="2"/>
          </p:cNvCxnSpPr>
          <p:nvPr/>
        </p:nvCxnSpPr>
        <p:spPr bwMode="auto">
          <a:xfrm>
            <a:off x="1392238" y="1954213"/>
            <a:ext cx="1077912" cy="717550"/>
          </a:xfrm>
          <a:prstGeom prst="straightConnector1">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87" name="AutoShape 67"/>
          <p:cNvCxnSpPr>
            <a:cxnSpLocks noChangeShapeType="1"/>
            <a:stCxn id="14345" idx="3"/>
            <a:endCxn id="14340" idx="2"/>
          </p:cNvCxnSpPr>
          <p:nvPr/>
        </p:nvCxnSpPr>
        <p:spPr bwMode="auto">
          <a:xfrm flipV="1">
            <a:off x="1382713" y="2671763"/>
            <a:ext cx="1087437" cy="584200"/>
          </a:xfrm>
          <a:prstGeom prst="straightConnector1">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88" name="AutoShape 68"/>
          <p:cNvCxnSpPr>
            <a:cxnSpLocks noChangeShapeType="1"/>
            <a:stCxn id="14351" idx="2"/>
            <a:endCxn id="14340" idx="0"/>
          </p:cNvCxnSpPr>
          <p:nvPr/>
        </p:nvCxnSpPr>
        <p:spPr bwMode="auto">
          <a:xfrm flipH="1">
            <a:off x="2970213" y="1976438"/>
            <a:ext cx="390525" cy="436562"/>
          </a:xfrm>
          <a:prstGeom prst="straightConnector1">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89" name="AutoShape 69"/>
          <p:cNvCxnSpPr>
            <a:cxnSpLocks noChangeShapeType="1"/>
            <a:stCxn id="14346" idx="3"/>
            <a:endCxn id="14340" idx="2"/>
          </p:cNvCxnSpPr>
          <p:nvPr/>
        </p:nvCxnSpPr>
        <p:spPr bwMode="auto">
          <a:xfrm flipV="1">
            <a:off x="1374775" y="2671763"/>
            <a:ext cx="1095375" cy="273050"/>
          </a:xfrm>
          <a:prstGeom prst="straightConnector1">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90" name="AutoShape 70"/>
          <p:cNvCxnSpPr>
            <a:cxnSpLocks noChangeShapeType="1"/>
            <a:stCxn id="14350" idx="2"/>
            <a:endCxn id="14340" idx="0"/>
          </p:cNvCxnSpPr>
          <p:nvPr/>
        </p:nvCxnSpPr>
        <p:spPr bwMode="auto">
          <a:xfrm>
            <a:off x="2709863" y="1971675"/>
            <a:ext cx="260350" cy="441325"/>
          </a:xfrm>
          <a:prstGeom prst="straightConnector1">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91" name="AutoShape 71"/>
          <p:cNvCxnSpPr>
            <a:cxnSpLocks noChangeShapeType="1"/>
            <a:stCxn id="14392" idx="2"/>
            <a:endCxn id="14340" idx="0"/>
          </p:cNvCxnSpPr>
          <p:nvPr/>
        </p:nvCxnSpPr>
        <p:spPr bwMode="auto">
          <a:xfrm flipH="1">
            <a:off x="2970213" y="1982788"/>
            <a:ext cx="1028700" cy="430212"/>
          </a:xfrm>
          <a:prstGeom prst="straightConnector1">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92" name="AutoShape 72"/>
          <p:cNvSpPr>
            <a:spLocks noChangeArrowheads="1"/>
          </p:cNvSpPr>
          <p:nvPr/>
        </p:nvSpPr>
        <p:spPr bwMode="auto">
          <a:xfrm>
            <a:off x="3709988" y="1744663"/>
            <a:ext cx="576262" cy="238125"/>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Dundurn</a:t>
            </a:r>
          </a:p>
        </p:txBody>
      </p:sp>
      <p:cxnSp>
        <p:nvCxnSpPr>
          <p:cNvPr id="14393" name="AutoShape 73"/>
          <p:cNvCxnSpPr>
            <a:cxnSpLocks noChangeShapeType="1"/>
            <a:stCxn id="14349" idx="0"/>
            <a:endCxn id="14345" idx="2"/>
          </p:cNvCxnSpPr>
          <p:nvPr/>
        </p:nvCxnSpPr>
        <p:spPr bwMode="auto">
          <a:xfrm flipV="1">
            <a:off x="1035050" y="3384550"/>
            <a:ext cx="63500" cy="215900"/>
          </a:xfrm>
          <a:prstGeom prst="straightConnector1">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94" name="Rectangle 74"/>
          <p:cNvSpPr>
            <a:spLocks noChangeArrowheads="1"/>
          </p:cNvSpPr>
          <p:nvPr/>
        </p:nvSpPr>
        <p:spPr bwMode="auto">
          <a:xfrm>
            <a:off x="304800" y="-27384"/>
            <a:ext cx="8534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3200" dirty="0">
                <a:solidFill>
                  <a:schemeClr val="tx2"/>
                </a:solidFill>
                <a:latin typeface="Times New Roman" pitchFamily="18" charset="0"/>
                <a:cs typeface="Times New Roman" pitchFamily="18" charset="0"/>
              </a:rPr>
              <a:t>Supply relationships/ Geographic Map   </a:t>
            </a:r>
          </a:p>
          <a:p>
            <a:pPr algn="ctr" eaLnBrk="1" hangingPunct="1"/>
            <a:r>
              <a:rPr lang="en-CA" altLang="en-US" sz="3200" dirty="0">
                <a:solidFill>
                  <a:schemeClr val="tx2"/>
                </a:solidFill>
                <a:latin typeface="Times New Roman" pitchFamily="18" charset="0"/>
                <a:cs typeface="Times New Roman" pitchFamily="18" charset="0"/>
              </a:rPr>
              <a:t>( For illustration purposes only)</a:t>
            </a:r>
          </a:p>
        </p:txBody>
      </p:sp>
      <p:cxnSp>
        <p:nvCxnSpPr>
          <p:cNvPr id="14395" name="AutoShape 75"/>
          <p:cNvCxnSpPr>
            <a:cxnSpLocks noChangeShapeType="1"/>
            <a:stCxn id="14338" idx="3"/>
            <a:endCxn id="14343" idx="3"/>
          </p:cNvCxnSpPr>
          <p:nvPr/>
        </p:nvCxnSpPr>
        <p:spPr bwMode="auto">
          <a:xfrm flipH="1">
            <a:off x="922338" y="4545013"/>
            <a:ext cx="509587" cy="1730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96" name="AutoShape 76"/>
          <p:cNvCxnSpPr>
            <a:cxnSpLocks noChangeShapeType="1"/>
            <a:stCxn id="14338" idx="2"/>
            <a:endCxn id="14342" idx="3"/>
          </p:cNvCxnSpPr>
          <p:nvPr/>
        </p:nvCxnSpPr>
        <p:spPr bwMode="auto">
          <a:xfrm flipH="1" flipV="1">
            <a:off x="901700" y="4370388"/>
            <a:ext cx="393700" cy="15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97" name="AutoShape 77"/>
          <p:cNvCxnSpPr>
            <a:cxnSpLocks noChangeShapeType="1"/>
            <a:stCxn id="14338" idx="4"/>
            <a:endCxn id="14380" idx="0"/>
          </p:cNvCxnSpPr>
          <p:nvPr/>
        </p:nvCxnSpPr>
        <p:spPr bwMode="auto">
          <a:xfrm flipH="1">
            <a:off x="1744663" y="4618038"/>
            <a:ext cx="19050" cy="6397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98" name="AutoShape 78"/>
          <p:cNvCxnSpPr>
            <a:cxnSpLocks noChangeShapeType="1"/>
            <a:stCxn id="14338" idx="0"/>
            <a:endCxn id="14340" idx="3"/>
          </p:cNvCxnSpPr>
          <p:nvPr/>
        </p:nvCxnSpPr>
        <p:spPr bwMode="auto">
          <a:xfrm flipV="1">
            <a:off x="1763713" y="2854325"/>
            <a:ext cx="852487" cy="1270000"/>
          </a:xfrm>
          <a:prstGeom prst="straightConnector1">
            <a:avLst/>
          </a:prstGeom>
          <a:noFill/>
          <a:ln w="762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99" name="AutoShape 79"/>
          <p:cNvCxnSpPr>
            <a:cxnSpLocks noChangeShapeType="1"/>
            <a:stCxn id="14340" idx="4"/>
            <a:endCxn id="14341" idx="1"/>
          </p:cNvCxnSpPr>
          <p:nvPr/>
        </p:nvCxnSpPr>
        <p:spPr bwMode="auto">
          <a:xfrm>
            <a:off x="2970213" y="2930525"/>
            <a:ext cx="1116012" cy="1216025"/>
          </a:xfrm>
          <a:prstGeom prst="straightConnector1">
            <a:avLst/>
          </a:prstGeom>
          <a:noFill/>
          <a:ln w="762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00" name="AutoShape 80"/>
          <p:cNvCxnSpPr>
            <a:cxnSpLocks noChangeShapeType="1"/>
            <a:stCxn id="14341" idx="0"/>
            <a:endCxn id="14339" idx="3"/>
          </p:cNvCxnSpPr>
          <p:nvPr/>
        </p:nvCxnSpPr>
        <p:spPr bwMode="auto">
          <a:xfrm flipV="1">
            <a:off x="4441825" y="2619375"/>
            <a:ext cx="1184275" cy="1450975"/>
          </a:xfrm>
          <a:prstGeom prst="straightConnector1">
            <a:avLst/>
          </a:prstGeom>
          <a:noFill/>
          <a:ln w="762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01" name="AutoShape 81"/>
          <p:cNvCxnSpPr>
            <a:cxnSpLocks noChangeShapeType="1"/>
            <a:stCxn id="14338" idx="6"/>
            <a:endCxn id="14341" idx="2"/>
          </p:cNvCxnSpPr>
          <p:nvPr/>
        </p:nvCxnSpPr>
        <p:spPr bwMode="auto">
          <a:xfrm flipV="1">
            <a:off x="2232025" y="4330700"/>
            <a:ext cx="1708150" cy="41275"/>
          </a:xfrm>
          <a:prstGeom prst="straightConnector1">
            <a:avLst/>
          </a:prstGeom>
          <a:noFill/>
          <a:ln w="381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02" name="AutoShape 82"/>
          <p:cNvCxnSpPr>
            <a:cxnSpLocks noChangeShapeType="1"/>
            <a:stCxn id="14341" idx="6"/>
            <a:endCxn id="14354" idx="1"/>
          </p:cNvCxnSpPr>
          <p:nvPr/>
        </p:nvCxnSpPr>
        <p:spPr bwMode="auto">
          <a:xfrm>
            <a:off x="4941888" y="4330700"/>
            <a:ext cx="2019300" cy="4984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03" name="AutoShape 83"/>
          <p:cNvCxnSpPr>
            <a:cxnSpLocks noChangeShapeType="1"/>
            <a:stCxn id="14341" idx="6"/>
            <a:endCxn id="14357" idx="1"/>
          </p:cNvCxnSpPr>
          <p:nvPr/>
        </p:nvCxnSpPr>
        <p:spPr bwMode="auto">
          <a:xfrm>
            <a:off x="4941888" y="4330700"/>
            <a:ext cx="2038350" cy="11588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04" name="AutoShape 84"/>
          <p:cNvCxnSpPr>
            <a:cxnSpLocks noChangeShapeType="1"/>
            <a:stCxn id="14341" idx="6"/>
            <a:endCxn id="14358" idx="1"/>
          </p:cNvCxnSpPr>
          <p:nvPr/>
        </p:nvCxnSpPr>
        <p:spPr bwMode="auto">
          <a:xfrm>
            <a:off x="4941888" y="4330700"/>
            <a:ext cx="2033587" cy="8048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05" name="AutoShape 85"/>
          <p:cNvCxnSpPr>
            <a:cxnSpLocks noChangeShapeType="1"/>
            <a:stCxn id="14341" idx="6"/>
            <a:endCxn id="14362" idx="1"/>
          </p:cNvCxnSpPr>
          <p:nvPr/>
        </p:nvCxnSpPr>
        <p:spPr bwMode="auto">
          <a:xfrm flipV="1">
            <a:off x="4941888" y="4173538"/>
            <a:ext cx="1244600" cy="1571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06" name="AutoShape 86"/>
          <p:cNvCxnSpPr>
            <a:cxnSpLocks noChangeShapeType="1"/>
            <a:stCxn id="14341" idx="6"/>
            <a:endCxn id="14419" idx="1"/>
          </p:cNvCxnSpPr>
          <p:nvPr/>
        </p:nvCxnSpPr>
        <p:spPr bwMode="auto">
          <a:xfrm>
            <a:off x="4941888" y="4330700"/>
            <a:ext cx="1901825" cy="857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07" name="AutoShape 87"/>
          <p:cNvCxnSpPr>
            <a:cxnSpLocks noChangeShapeType="1"/>
            <a:stCxn id="14341" idx="5"/>
            <a:endCxn id="14364" idx="0"/>
          </p:cNvCxnSpPr>
          <p:nvPr/>
        </p:nvCxnSpPr>
        <p:spPr bwMode="auto">
          <a:xfrm>
            <a:off x="4795838" y="4514850"/>
            <a:ext cx="1160462" cy="96361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08" name="AutoShape 88"/>
          <p:cNvCxnSpPr>
            <a:cxnSpLocks noChangeShapeType="1"/>
            <a:stCxn id="14341" idx="5"/>
            <a:endCxn id="14365" idx="0"/>
          </p:cNvCxnSpPr>
          <p:nvPr/>
        </p:nvCxnSpPr>
        <p:spPr bwMode="auto">
          <a:xfrm>
            <a:off x="4795838" y="4514850"/>
            <a:ext cx="1766887" cy="9572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09" name="AutoShape 89"/>
          <p:cNvCxnSpPr>
            <a:cxnSpLocks noChangeShapeType="1"/>
            <a:stCxn id="14341" idx="3"/>
            <a:endCxn id="14361" idx="3"/>
          </p:cNvCxnSpPr>
          <p:nvPr/>
        </p:nvCxnSpPr>
        <p:spPr bwMode="auto">
          <a:xfrm flipH="1">
            <a:off x="2970213" y="4514850"/>
            <a:ext cx="1116012" cy="4984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10" name="AutoShape 90"/>
          <p:cNvCxnSpPr>
            <a:cxnSpLocks noChangeShapeType="1"/>
            <a:stCxn id="14341" idx="3"/>
            <a:endCxn id="14356" idx="3"/>
          </p:cNvCxnSpPr>
          <p:nvPr/>
        </p:nvCxnSpPr>
        <p:spPr bwMode="auto">
          <a:xfrm flipH="1">
            <a:off x="2968625" y="4514850"/>
            <a:ext cx="1117600" cy="8270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11" name="AutoShape 91"/>
          <p:cNvCxnSpPr>
            <a:cxnSpLocks noChangeShapeType="1"/>
            <a:stCxn id="14341" idx="3"/>
            <a:endCxn id="14355" idx="0"/>
          </p:cNvCxnSpPr>
          <p:nvPr/>
        </p:nvCxnSpPr>
        <p:spPr bwMode="auto">
          <a:xfrm flipH="1">
            <a:off x="3724275" y="4514850"/>
            <a:ext cx="361950" cy="9921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12" name="AutoShape 92"/>
          <p:cNvCxnSpPr>
            <a:cxnSpLocks noChangeShapeType="1"/>
            <a:stCxn id="14341" idx="3"/>
            <a:endCxn id="14359" idx="0"/>
          </p:cNvCxnSpPr>
          <p:nvPr/>
        </p:nvCxnSpPr>
        <p:spPr bwMode="auto">
          <a:xfrm>
            <a:off x="4086225" y="4514850"/>
            <a:ext cx="190500" cy="9858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13" name="AutoShape 93"/>
          <p:cNvSpPr>
            <a:spLocks noChangeArrowheads="1"/>
          </p:cNvSpPr>
          <p:nvPr/>
        </p:nvSpPr>
        <p:spPr bwMode="auto">
          <a:xfrm>
            <a:off x="2970213" y="6010275"/>
            <a:ext cx="766762" cy="392113"/>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b="1">
                <a:solidFill>
                  <a:schemeClr val="bg1"/>
                </a:solidFill>
                <a:cs typeface="Times New Roman" pitchFamily="18" charset="0"/>
              </a:rPr>
              <a:t>4</a:t>
            </a:r>
            <a:r>
              <a:rPr lang="en-CA" altLang="en-US" sz="800" b="1" baseline="30000">
                <a:solidFill>
                  <a:schemeClr val="bg1"/>
                </a:solidFill>
                <a:cs typeface="Times New Roman" pitchFamily="18" charset="0"/>
              </a:rPr>
              <a:t>th</a:t>
            </a:r>
            <a:r>
              <a:rPr lang="en-CA" altLang="en-US" sz="800" b="1">
                <a:solidFill>
                  <a:schemeClr val="bg1"/>
                </a:solidFill>
                <a:cs typeface="Times New Roman" pitchFamily="18" charset="0"/>
              </a:rPr>
              <a:t> CA Div Reg </a:t>
            </a:r>
            <a:br>
              <a:rPr lang="en-CA" altLang="en-US" sz="800" b="1">
                <a:solidFill>
                  <a:schemeClr val="bg1"/>
                </a:solidFill>
                <a:cs typeface="Times New Roman" pitchFamily="18" charset="0"/>
              </a:rPr>
            </a:br>
            <a:r>
              <a:rPr lang="en-CA" altLang="en-US" sz="800" b="1">
                <a:solidFill>
                  <a:schemeClr val="bg1"/>
                </a:solidFill>
                <a:cs typeface="Times New Roman" pitchFamily="18" charset="0"/>
              </a:rPr>
              <a:t>Force Units</a:t>
            </a:r>
          </a:p>
        </p:txBody>
      </p:sp>
      <p:cxnSp>
        <p:nvCxnSpPr>
          <p:cNvPr id="14414" name="AutoShape 94"/>
          <p:cNvCxnSpPr>
            <a:cxnSpLocks noChangeShapeType="1"/>
            <a:stCxn id="14355" idx="2"/>
            <a:endCxn id="14413" idx="0"/>
          </p:cNvCxnSpPr>
          <p:nvPr/>
        </p:nvCxnSpPr>
        <p:spPr bwMode="auto">
          <a:xfrm flipH="1">
            <a:off x="3354388" y="5765800"/>
            <a:ext cx="369887" cy="2444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15" name="AutoShape 95"/>
          <p:cNvCxnSpPr>
            <a:cxnSpLocks noChangeShapeType="1"/>
            <a:stCxn id="14355" idx="2"/>
            <a:endCxn id="14353" idx="0"/>
          </p:cNvCxnSpPr>
          <p:nvPr/>
        </p:nvCxnSpPr>
        <p:spPr bwMode="auto">
          <a:xfrm>
            <a:off x="3724275" y="5765800"/>
            <a:ext cx="381000" cy="2841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16" name="AutoShape 96"/>
          <p:cNvCxnSpPr>
            <a:cxnSpLocks noChangeShapeType="1"/>
            <a:stCxn id="14364" idx="2"/>
            <a:endCxn id="14417" idx="0"/>
          </p:cNvCxnSpPr>
          <p:nvPr/>
        </p:nvCxnSpPr>
        <p:spPr bwMode="auto">
          <a:xfrm>
            <a:off x="5956300" y="5729288"/>
            <a:ext cx="1588" cy="2889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17" name="AutoShape 97"/>
          <p:cNvSpPr>
            <a:spLocks noChangeArrowheads="1"/>
          </p:cNvSpPr>
          <p:nvPr/>
        </p:nvSpPr>
        <p:spPr bwMode="auto">
          <a:xfrm>
            <a:off x="5684838" y="6018213"/>
            <a:ext cx="546100" cy="222250"/>
          </a:xfrm>
          <a:prstGeom prst="roundRect">
            <a:avLst>
              <a:gd name="adj" fmla="val 16667"/>
            </a:avLst>
          </a:prstGeom>
          <a:solidFill>
            <a:srgbClr val="FFFF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Alert</a:t>
            </a:r>
          </a:p>
        </p:txBody>
      </p:sp>
      <p:cxnSp>
        <p:nvCxnSpPr>
          <p:cNvPr id="14418" name="AutoShape 98"/>
          <p:cNvCxnSpPr>
            <a:cxnSpLocks noChangeShapeType="1"/>
            <a:stCxn id="14340" idx="6"/>
            <a:endCxn id="14339" idx="2"/>
          </p:cNvCxnSpPr>
          <p:nvPr/>
        </p:nvCxnSpPr>
        <p:spPr bwMode="auto">
          <a:xfrm flipV="1">
            <a:off x="3470275" y="2468563"/>
            <a:ext cx="2022475" cy="203200"/>
          </a:xfrm>
          <a:prstGeom prst="straightConnector1">
            <a:avLst/>
          </a:prstGeom>
          <a:noFill/>
          <a:ln w="381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19" name="AutoShape 99"/>
          <p:cNvSpPr>
            <a:spLocks noChangeArrowheads="1"/>
          </p:cNvSpPr>
          <p:nvPr/>
        </p:nvSpPr>
        <p:spPr bwMode="auto">
          <a:xfrm>
            <a:off x="6843713" y="4219575"/>
            <a:ext cx="914400" cy="392113"/>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b="1">
                <a:solidFill>
                  <a:schemeClr val="bg1"/>
                </a:solidFill>
                <a:cs typeface="Times New Roman" pitchFamily="18" charset="0"/>
              </a:rPr>
              <a:t>2nd CA Div Reg </a:t>
            </a:r>
            <a:br>
              <a:rPr lang="en-CA" altLang="en-US" sz="800" b="1">
                <a:solidFill>
                  <a:schemeClr val="bg1"/>
                </a:solidFill>
                <a:cs typeface="Times New Roman" pitchFamily="18" charset="0"/>
              </a:rPr>
            </a:br>
            <a:r>
              <a:rPr lang="en-CA" altLang="en-US" sz="800" b="1">
                <a:solidFill>
                  <a:schemeClr val="bg1"/>
                </a:solidFill>
                <a:cs typeface="Times New Roman" pitchFamily="18" charset="0"/>
              </a:rPr>
              <a:t>Force Units</a:t>
            </a:r>
          </a:p>
        </p:txBody>
      </p:sp>
      <p:cxnSp>
        <p:nvCxnSpPr>
          <p:cNvPr id="14420" name="AutoShape 100"/>
          <p:cNvCxnSpPr>
            <a:cxnSpLocks noChangeShapeType="1"/>
            <a:stCxn id="14341" idx="4"/>
            <a:endCxn id="14366" idx="0"/>
          </p:cNvCxnSpPr>
          <p:nvPr/>
        </p:nvCxnSpPr>
        <p:spPr bwMode="auto">
          <a:xfrm>
            <a:off x="4441825" y="4591050"/>
            <a:ext cx="385763" cy="9112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21" name="AutoShape 101"/>
          <p:cNvCxnSpPr>
            <a:cxnSpLocks noChangeShapeType="1"/>
            <a:stCxn id="14341" idx="4"/>
            <a:endCxn id="14367" idx="0"/>
          </p:cNvCxnSpPr>
          <p:nvPr/>
        </p:nvCxnSpPr>
        <p:spPr bwMode="auto">
          <a:xfrm>
            <a:off x="4441825" y="4591050"/>
            <a:ext cx="935038" cy="8858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22" name="AutoShape 102"/>
          <p:cNvCxnSpPr>
            <a:cxnSpLocks noChangeShapeType="1"/>
            <a:stCxn id="14341" idx="7"/>
            <a:endCxn id="14363" idx="2"/>
          </p:cNvCxnSpPr>
          <p:nvPr/>
        </p:nvCxnSpPr>
        <p:spPr bwMode="auto">
          <a:xfrm flipV="1">
            <a:off x="4795838" y="3432175"/>
            <a:ext cx="993775" cy="7143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23" name="AutoShape 103"/>
          <p:cNvCxnSpPr>
            <a:cxnSpLocks noChangeShapeType="1"/>
            <a:stCxn id="14341" idx="7"/>
            <a:endCxn id="14360" idx="1"/>
          </p:cNvCxnSpPr>
          <p:nvPr/>
        </p:nvCxnSpPr>
        <p:spPr bwMode="auto">
          <a:xfrm flipV="1">
            <a:off x="4795838" y="3843338"/>
            <a:ext cx="1400175" cy="3032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24" name="AutoShape 104"/>
          <p:cNvSpPr>
            <a:spLocks noChangeArrowheads="1"/>
          </p:cNvSpPr>
          <p:nvPr/>
        </p:nvSpPr>
        <p:spPr bwMode="auto">
          <a:xfrm>
            <a:off x="6167438" y="3286125"/>
            <a:ext cx="793750" cy="392113"/>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b="1">
                <a:solidFill>
                  <a:schemeClr val="bg1"/>
                </a:solidFill>
                <a:cs typeface="Times New Roman" pitchFamily="18" charset="0"/>
              </a:rPr>
              <a:t>5</a:t>
            </a:r>
            <a:r>
              <a:rPr lang="en-CA" altLang="en-US" sz="800" b="1" baseline="30000">
                <a:solidFill>
                  <a:schemeClr val="bg1"/>
                </a:solidFill>
                <a:cs typeface="Times New Roman" pitchFamily="18" charset="0"/>
              </a:rPr>
              <a:t>th</a:t>
            </a:r>
            <a:r>
              <a:rPr lang="en-CA" altLang="en-US" sz="800" b="1">
                <a:solidFill>
                  <a:schemeClr val="bg1"/>
                </a:solidFill>
                <a:cs typeface="Times New Roman" pitchFamily="18" charset="0"/>
              </a:rPr>
              <a:t> CA Div Reg </a:t>
            </a:r>
            <a:br>
              <a:rPr lang="en-CA" altLang="en-US" sz="800" b="1">
                <a:solidFill>
                  <a:schemeClr val="bg1"/>
                </a:solidFill>
                <a:cs typeface="Times New Roman" pitchFamily="18" charset="0"/>
              </a:rPr>
            </a:br>
            <a:r>
              <a:rPr lang="en-CA" altLang="en-US" sz="800" b="1">
                <a:solidFill>
                  <a:schemeClr val="bg1"/>
                </a:solidFill>
                <a:cs typeface="Times New Roman" pitchFamily="18" charset="0"/>
              </a:rPr>
              <a:t>Force Units</a:t>
            </a:r>
          </a:p>
        </p:txBody>
      </p:sp>
      <p:cxnSp>
        <p:nvCxnSpPr>
          <p:cNvPr id="14425" name="AutoShape 105"/>
          <p:cNvCxnSpPr>
            <a:cxnSpLocks noChangeShapeType="1"/>
            <a:stCxn id="14341" idx="7"/>
            <a:endCxn id="14424" idx="1"/>
          </p:cNvCxnSpPr>
          <p:nvPr/>
        </p:nvCxnSpPr>
        <p:spPr bwMode="auto">
          <a:xfrm flipV="1">
            <a:off x="4795838" y="3482975"/>
            <a:ext cx="1371600" cy="6635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26" name="AutoShape 106"/>
          <p:cNvSpPr>
            <a:spLocks noChangeArrowheads="1"/>
          </p:cNvSpPr>
          <p:nvPr/>
        </p:nvSpPr>
        <p:spPr bwMode="auto">
          <a:xfrm>
            <a:off x="2908300" y="5507038"/>
            <a:ext cx="498475" cy="258762"/>
          </a:xfrm>
          <a:prstGeom prst="roundRect">
            <a:avLst>
              <a:gd name="adj" fmla="val 16667"/>
            </a:avLst>
          </a:prstGeom>
          <a:solidFill>
            <a:srgbClr val="2C845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London</a:t>
            </a:r>
          </a:p>
        </p:txBody>
      </p:sp>
      <p:cxnSp>
        <p:nvCxnSpPr>
          <p:cNvPr id="14427" name="AutoShape 107"/>
          <p:cNvCxnSpPr>
            <a:cxnSpLocks noChangeShapeType="1"/>
            <a:stCxn id="14341" idx="3"/>
            <a:endCxn id="14426" idx="0"/>
          </p:cNvCxnSpPr>
          <p:nvPr/>
        </p:nvCxnSpPr>
        <p:spPr bwMode="auto">
          <a:xfrm flipH="1">
            <a:off x="3157538" y="4514850"/>
            <a:ext cx="928687" cy="9921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28" name="AutoShape 108"/>
          <p:cNvCxnSpPr>
            <a:cxnSpLocks noChangeShapeType="1"/>
            <a:stCxn id="14339" idx="0"/>
            <a:endCxn id="14369" idx="2"/>
          </p:cNvCxnSpPr>
          <p:nvPr/>
        </p:nvCxnSpPr>
        <p:spPr bwMode="auto">
          <a:xfrm flipV="1">
            <a:off x="5948363" y="1985963"/>
            <a:ext cx="6350" cy="2682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29" name="AutoShape 109"/>
          <p:cNvCxnSpPr>
            <a:cxnSpLocks noChangeShapeType="1"/>
            <a:stCxn id="14339" idx="7"/>
            <a:endCxn id="14371" idx="2"/>
          </p:cNvCxnSpPr>
          <p:nvPr/>
        </p:nvCxnSpPr>
        <p:spPr bwMode="auto">
          <a:xfrm flipV="1">
            <a:off x="6269038" y="2005013"/>
            <a:ext cx="347662" cy="3111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30" name="AutoShape 110"/>
          <p:cNvCxnSpPr>
            <a:cxnSpLocks noChangeShapeType="1"/>
            <a:stCxn id="14339" idx="1"/>
            <a:endCxn id="14370" idx="2"/>
          </p:cNvCxnSpPr>
          <p:nvPr/>
        </p:nvCxnSpPr>
        <p:spPr bwMode="auto">
          <a:xfrm flipH="1" flipV="1">
            <a:off x="5335588" y="1990725"/>
            <a:ext cx="290512" cy="3254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31" name="AutoShape 111"/>
          <p:cNvCxnSpPr>
            <a:cxnSpLocks noChangeShapeType="1"/>
            <a:stCxn id="14339" idx="6"/>
            <a:endCxn id="14450" idx="1"/>
          </p:cNvCxnSpPr>
          <p:nvPr/>
        </p:nvCxnSpPr>
        <p:spPr bwMode="auto">
          <a:xfrm flipV="1">
            <a:off x="6402388" y="2465388"/>
            <a:ext cx="1284287" cy="31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32" name="AutoShape 112"/>
          <p:cNvCxnSpPr>
            <a:cxnSpLocks noChangeShapeType="1"/>
            <a:stCxn id="14339" idx="5"/>
            <a:endCxn id="14368" idx="0"/>
          </p:cNvCxnSpPr>
          <p:nvPr/>
        </p:nvCxnSpPr>
        <p:spPr bwMode="auto">
          <a:xfrm>
            <a:off x="6269038" y="2619375"/>
            <a:ext cx="4762" cy="2159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33" name="Text Box 113"/>
          <p:cNvSpPr txBox="1">
            <a:spLocks noChangeArrowheads="1"/>
          </p:cNvSpPr>
          <p:nvPr/>
        </p:nvSpPr>
        <p:spPr bwMode="auto">
          <a:xfrm>
            <a:off x="1528763" y="6415088"/>
            <a:ext cx="46672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altLang="en-US" sz="800">
                <a:cs typeface="Times New Roman" pitchFamily="18" charset="0"/>
              </a:rPr>
              <a:t>ETC</a:t>
            </a:r>
          </a:p>
        </p:txBody>
      </p:sp>
      <p:sp>
        <p:nvSpPr>
          <p:cNvPr id="14434" name="Text Box 114"/>
          <p:cNvSpPr txBox="1">
            <a:spLocks noChangeArrowheads="1"/>
          </p:cNvSpPr>
          <p:nvPr/>
        </p:nvSpPr>
        <p:spPr bwMode="auto">
          <a:xfrm>
            <a:off x="7758113" y="3814763"/>
            <a:ext cx="46672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altLang="en-US" sz="800">
                <a:cs typeface="Times New Roman" pitchFamily="18" charset="0"/>
              </a:rPr>
              <a:t>ETC</a:t>
            </a:r>
          </a:p>
        </p:txBody>
      </p:sp>
      <p:sp>
        <p:nvSpPr>
          <p:cNvPr id="14435" name="AutoShape 115"/>
          <p:cNvSpPr>
            <a:spLocks noChangeArrowheads="1"/>
          </p:cNvSpPr>
          <p:nvPr/>
        </p:nvSpPr>
        <p:spPr bwMode="auto">
          <a:xfrm>
            <a:off x="7613650" y="1876425"/>
            <a:ext cx="566738" cy="250825"/>
          </a:xfrm>
          <a:prstGeom prst="roundRect">
            <a:avLst>
              <a:gd name="adj" fmla="val 16667"/>
            </a:avLst>
          </a:prstGeom>
          <a:solidFill>
            <a:srgbClr val="FFFF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FMF-CS</a:t>
            </a:r>
          </a:p>
        </p:txBody>
      </p:sp>
      <p:cxnSp>
        <p:nvCxnSpPr>
          <p:cNvPr id="14436" name="AutoShape 116"/>
          <p:cNvCxnSpPr>
            <a:cxnSpLocks noChangeShapeType="1"/>
            <a:stCxn id="14339" idx="6"/>
            <a:endCxn id="14435" idx="1"/>
          </p:cNvCxnSpPr>
          <p:nvPr/>
        </p:nvCxnSpPr>
        <p:spPr bwMode="auto">
          <a:xfrm flipV="1">
            <a:off x="6402388" y="2001838"/>
            <a:ext cx="1211262" cy="4667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37" name="AutoShape 117"/>
          <p:cNvSpPr>
            <a:spLocks noChangeArrowheads="1"/>
          </p:cNvSpPr>
          <p:nvPr/>
        </p:nvSpPr>
        <p:spPr bwMode="auto">
          <a:xfrm>
            <a:off x="612775" y="5114925"/>
            <a:ext cx="566738" cy="250825"/>
          </a:xfrm>
          <a:prstGeom prst="roundRect">
            <a:avLst>
              <a:gd name="adj" fmla="val 16667"/>
            </a:avLst>
          </a:prstGeom>
          <a:solidFill>
            <a:srgbClr val="FFFF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cs typeface="Times New Roman" pitchFamily="18" charset="0"/>
              </a:rPr>
              <a:t>FMF-CB</a:t>
            </a:r>
          </a:p>
        </p:txBody>
      </p:sp>
      <p:cxnSp>
        <p:nvCxnSpPr>
          <p:cNvPr id="14438" name="AutoShape 118"/>
          <p:cNvCxnSpPr>
            <a:cxnSpLocks noChangeShapeType="1"/>
            <a:stCxn id="14338" idx="4"/>
            <a:endCxn id="14437" idx="0"/>
          </p:cNvCxnSpPr>
          <p:nvPr/>
        </p:nvCxnSpPr>
        <p:spPr bwMode="auto">
          <a:xfrm flipH="1">
            <a:off x="896938" y="4618038"/>
            <a:ext cx="866775" cy="4968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39" name="AutoShape 119"/>
          <p:cNvSpPr>
            <a:spLocks noChangeArrowheads="1"/>
          </p:cNvSpPr>
          <p:nvPr/>
        </p:nvSpPr>
        <p:spPr bwMode="auto">
          <a:xfrm>
            <a:off x="4203700" y="3090863"/>
            <a:ext cx="500063" cy="258762"/>
          </a:xfrm>
          <a:prstGeom prst="roundRect">
            <a:avLst>
              <a:gd name="adj" fmla="val 16667"/>
            </a:avLst>
          </a:prstGeom>
          <a:solidFill>
            <a:srgbClr val="FF0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altLang="en-US" sz="800">
                <a:solidFill>
                  <a:schemeClr val="bg1"/>
                </a:solidFill>
                <a:cs typeface="Times New Roman" pitchFamily="18" charset="0"/>
              </a:rPr>
              <a:t>3 CSU</a:t>
            </a:r>
          </a:p>
        </p:txBody>
      </p:sp>
      <p:cxnSp>
        <p:nvCxnSpPr>
          <p:cNvPr id="14440" name="AutoShape 120"/>
          <p:cNvCxnSpPr>
            <a:cxnSpLocks noChangeShapeType="1"/>
            <a:stCxn id="14341" idx="0"/>
            <a:endCxn id="14439" idx="2"/>
          </p:cNvCxnSpPr>
          <p:nvPr/>
        </p:nvCxnSpPr>
        <p:spPr bwMode="auto">
          <a:xfrm flipV="1">
            <a:off x="4441825" y="3349625"/>
            <a:ext cx="12700" cy="7207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1" name="AutoShape 121"/>
          <p:cNvCxnSpPr>
            <a:cxnSpLocks noChangeShapeType="1"/>
            <a:stCxn id="14340" idx="5"/>
            <a:endCxn id="14439" idx="1"/>
          </p:cNvCxnSpPr>
          <p:nvPr/>
        </p:nvCxnSpPr>
        <p:spPr bwMode="auto">
          <a:xfrm>
            <a:off x="3324225" y="2854325"/>
            <a:ext cx="879475" cy="36671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243876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a:xfrm>
            <a:off x="838200" y="76200"/>
            <a:ext cx="7416800" cy="855663"/>
          </a:xfrm>
        </p:spPr>
        <p:txBody>
          <a:bodyPr/>
          <a:lstStyle/>
          <a:p>
            <a:r>
              <a:rPr lang="en-CA" altLang="en-US" sz="4000" dirty="0" smtClean="0">
                <a:ea typeface="ＭＳ Ｐゴシック" pitchFamily="34" charset="-128"/>
              </a:rPr>
              <a:t>Supply Officers Update</a:t>
            </a:r>
          </a:p>
        </p:txBody>
      </p:sp>
      <p:sp>
        <p:nvSpPr>
          <p:cNvPr id="17411" name="Rectangle 3"/>
          <p:cNvSpPr>
            <a:spLocks noGrp="1" noChangeArrowheads="1"/>
          </p:cNvSpPr>
          <p:nvPr>
            <p:ph type="body" idx="4294967295"/>
          </p:nvPr>
        </p:nvSpPr>
        <p:spPr bwMode="auto">
          <a:xfrm>
            <a:off x="468313" y="1149350"/>
            <a:ext cx="8355012" cy="57086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altLang="en-US" sz="2800" dirty="0" smtClean="0">
                <a:ea typeface="ＭＳ Ｐゴシック" pitchFamily="34" charset="-128"/>
              </a:rPr>
              <a:t>Supply Officer Course</a:t>
            </a:r>
          </a:p>
          <a:p>
            <a:pPr lvl="1"/>
            <a:r>
              <a:rPr lang="en-CA" altLang="en-US" sz="2400" dirty="0">
                <a:ea typeface="ＭＳ Ｐゴシック" pitchFamily="34" charset="-128"/>
              </a:rPr>
              <a:t>e</a:t>
            </a:r>
            <a:r>
              <a:rPr lang="en-CA" altLang="en-US" sz="2400" dirty="0" smtClean="0">
                <a:ea typeface="ＭＳ Ｐゴシック" pitchFamily="34" charset="-128"/>
              </a:rPr>
              <a:t>ntry level Supply Officers (Base, wing etc…)</a:t>
            </a:r>
          </a:p>
          <a:p>
            <a:pPr lvl="1"/>
            <a:r>
              <a:rPr lang="en-CA" altLang="en-US" sz="2400" dirty="0" smtClean="0">
                <a:ea typeface="ＭＳ Ｐゴシック" pitchFamily="34" charset="-128"/>
              </a:rPr>
              <a:t>Not reviewed since 2008</a:t>
            </a:r>
          </a:p>
          <a:p>
            <a:r>
              <a:rPr lang="en-CA" altLang="en-US" sz="2800" dirty="0" smtClean="0">
                <a:ea typeface="ＭＳ Ｐゴシック" pitchFamily="34" charset="-128"/>
              </a:rPr>
              <a:t>Supply Chain Management Course</a:t>
            </a:r>
          </a:p>
          <a:p>
            <a:pPr lvl="1"/>
            <a:r>
              <a:rPr lang="en-CA" altLang="en-US" sz="2400" dirty="0" smtClean="0">
                <a:ea typeface="ＭＳ Ｐゴシック" pitchFamily="34" charset="-128"/>
              </a:rPr>
              <a:t>Provide a higher level of understanding ..improve efficiency</a:t>
            </a:r>
          </a:p>
          <a:p>
            <a:pPr lvl="1"/>
            <a:r>
              <a:rPr lang="en-CA" altLang="en-US" sz="2400" dirty="0" smtClean="0">
                <a:ea typeface="ＭＳ Ｐゴシック" pitchFamily="34" charset="-128"/>
              </a:rPr>
              <a:t>Not reviewed since 2008</a:t>
            </a:r>
          </a:p>
          <a:p>
            <a:r>
              <a:rPr lang="en-CA" altLang="en-US" sz="2800" dirty="0" smtClean="0">
                <a:ea typeface="ＭＳ Ｐゴシック" pitchFamily="34" charset="-128"/>
              </a:rPr>
              <a:t>Update Unit Log O QS</a:t>
            </a:r>
          </a:p>
          <a:p>
            <a:pPr lvl="1"/>
            <a:r>
              <a:rPr lang="en-CA" altLang="en-US" sz="2400" dirty="0" smtClean="0">
                <a:ea typeface="ＭＳ Ｐゴシック" pitchFamily="34" charset="-128"/>
              </a:rPr>
              <a:t>Completed and awaiting approval</a:t>
            </a:r>
          </a:p>
          <a:p>
            <a:pPr lvl="1"/>
            <a:r>
              <a:rPr lang="en-CA" altLang="en-US" sz="2400" dirty="0" smtClean="0">
                <a:ea typeface="ＭＳ Ｐゴシック" pitchFamily="34" charset="-128"/>
              </a:rPr>
              <a:t>More joint focus (CA + RCAF)</a:t>
            </a:r>
          </a:p>
          <a:p>
            <a:pPr lvl="1"/>
            <a:r>
              <a:rPr lang="en-CA" altLang="en-US" sz="2400" dirty="0" smtClean="0">
                <a:ea typeface="ＭＳ Ｐゴシック" pitchFamily="34" charset="-128"/>
              </a:rPr>
              <a:t>TPWB to be scheduled</a:t>
            </a:r>
          </a:p>
          <a:p>
            <a:pPr lvl="1"/>
            <a:endParaRPr lang="en-CA" altLang="en-US" sz="2400" dirty="0" smtClean="0">
              <a:ea typeface="ＭＳ Ｐゴシック" pitchFamily="34" charset="-128"/>
            </a:endParaRPr>
          </a:p>
        </p:txBody>
      </p:sp>
    </p:spTree>
    <p:extLst>
      <p:ext uri="{BB962C8B-B14F-4D97-AF65-F5344CB8AC3E}">
        <p14:creationId xmlns:p14="http://schemas.microsoft.com/office/powerpoint/2010/main" val="22733713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Supply Tech Update</a:t>
            </a:r>
            <a:endParaRPr lang="en-CA" dirty="0"/>
          </a:p>
        </p:txBody>
      </p:sp>
      <p:sp>
        <p:nvSpPr>
          <p:cNvPr id="3" name="Content Placeholder 2"/>
          <p:cNvSpPr>
            <a:spLocks noGrp="1"/>
          </p:cNvSpPr>
          <p:nvPr>
            <p:ph idx="1"/>
          </p:nvPr>
        </p:nvSpPr>
        <p:spPr>
          <a:xfrm>
            <a:off x="250825" y="1557338"/>
            <a:ext cx="8229600" cy="5112022"/>
          </a:xfrm>
        </p:spPr>
        <p:txBody>
          <a:bodyPr/>
          <a:lstStyle/>
          <a:p>
            <a:r>
              <a:rPr lang="en-CA" altLang="en-US" sz="2800" dirty="0" smtClean="0">
                <a:ea typeface="ＭＳ Ｐゴシック" pitchFamily="34" charset="-128"/>
              </a:rPr>
              <a:t>Required Update due to DRMIS…</a:t>
            </a:r>
          </a:p>
          <a:p>
            <a:r>
              <a:rPr lang="en-CA" altLang="en-US" sz="2800" dirty="0" smtClean="0">
                <a:ea typeface="ＭＳ Ｐゴシック" pitchFamily="34" charset="-128"/>
              </a:rPr>
              <a:t>Updated Qualification Level (QL) 3 </a:t>
            </a:r>
          </a:p>
          <a:p>
            <a:pPr lvl="1"/>
            <a:r>
              <a:rPr lang="en-CA" altLang="en-US" sz="2400" dirty="0" smtClean="0">
                <a:ea typeface="ＭＳ Ｐゴシック" pitchFamily="34" charset="-128"/>
              </a:rPr>
              <a:t>Qualification Standard (QS) Completed, approved</a:t>
            </a:r>
          </a:p>
          <a:p>
            <a:pPr lvl="1"/>
            <a:r>
              <a:rPr lang="en-CA" altLang="en-US" sz="2400" dirty="0" smtClean="0">
                <a:ea typeface="ＭＳ Ｐゴシック" pitchFamily="34" charset="-128"/>
              </a:rPr>
              <a:t>Teach Points (TP) now scheduled (2-20 Mar 15)</a:t>
            </a:r>
          </a:p>
          <a:p>
            <a:r>
              <a:rPr lang="en-CA" altLang="en-US" sz="2800" dirty="0" smtClean="0">
                <a:ea typeface="ＭＳ Ｐゴシック" pitchFamily="34" charset="-128"/>
              </a:rPr>
              <a:t>Update </a:t>
            </a:r>
            <a:r>
              <a:rPr lang="en-CA" altLang="en-US" sz="2800" dirty="0">
                <a:ea typeface="ＭＳ Ｐゴシック" pitchFamily="34" charset="-128"/>
              </a:rPr>
              <a:t>QSRB for QL 4, 5A and 6A </a:t>
            </a:r>
          </a:p>
          <a:p>
            <a:pPr lvl="1"/>
            <a:r>
              <a:rPr lang="en-CA" altLang="en-US" sz="2400" dirty="0">
                <a:ea typeface="ＭＳ Ｐゴシック" pitchFamily="34" charset="-128"/>
              </a:rPr>
              <a:t>Proposed </a:t>
            </a:r>
            <a:r>
              <a:rPr lang="en-CA" altLang="en-US" sz="2400" dirty="0" smtClean="0">
                <a:ea typeface="ＭＳ Ｐゴシック" pitchFamily="34" charset="-128"/>
              </a:rPr>
              <a:t>dates</a:t>
            </a:r>
          </a:p>
          <a:p>
            <a:pPr lvl="1"/>
            <a:r>
              <a:rPr lang="en-CA" altLang="en-US" sz="2400" dirty="0" smtClean="0">
                <a:ea typeface="ＭＳ Ｐゴシック" pitchFamily="34" charset="-128"/>
              </a:rPr>
              <a:t>QL4</a:t>
            </a:r>
            <a:r>
              <a:rPr lang="en-CA" altLang="en-US" sz="2400" dirty="0">
                <a:ea typeface="ＭＳ Ｐゴシック" pitchFamily="34" charset="-128"/>
              </a:rPr>
              <a:t>:	  </a:t>
            </a:r>
            <a:r>
              <a:rPr lang="en-CA" altLang="en-US" sz="2400" dirty="0" smtClean="0">
                <a:ea typeface="ＭＳ Ｐゴシック" pitchFamily="34" charset="-128"/>
              </a:rPr>
              <a:t>13-14 </a:t>
            </a:r>
            <a:r>
              <a:rPr lang="en-CA" altLang="en-US" sz="2400" dirty="0">
                <a:ea typeface="ＭＳ Ｐゴシック" pitchFamily="34" charset="-128"/>
              </a:rPr>
              <a:t>Apr 2015</a:t>
            </a:r>
          </a:p>
          <a:p>
            <a:pPr lvl="1"/>
            <a:r>
              <a:rPr lang="en-CA" altLang="en-US" sz="2400" dirty="0">
                <a:ea typeface="ＭＳ Ｐゴシック" pitchFamily="34" charset="-128"/>
              </a:rPr>
              <a:t>QL 5A:   </a:t>
            </a:r>
            <a:r>
              <a:rPr lang="en-CA" altLang="en-US" sz="2400" dirty="0" smtClean="0">
                <a:ea typeface="ＭＳ Ｐゴシック" pitchFamily="34" charset="-128"/>
              </a:rPr>
              <a:t> 4-8 </a:t>
            </a:r>
            <a:r>
              <a:rPr lang="en-CA" altLang="en-US" sz="2400" dirty="0">
                <a:ea typeface="ＭＳ Ｐゴシック" pitchFamily="34" charset="-128"/>
              </a:rPr>
              <a:t>May 2015</a:t>
            </a:r>
          </a:p>
          <a:p>
            <a:pPr lvl="1"/>
            <a:r>
              <a:rPr lang="en-CA" altLang="en-US" sz="2400" dirty="0">
                <a:ea typeface="ＭＳ Ｐゴシック" pitchFamily="34" charset="-128"/>
              </a:rPr>
              <a:t>QL 6A:	   8-12 Jun 2015</a:t>
            </a:r>
          </a:p>
          <a:p>
            <a:endParaRPr lang="en-CA" dirty="0"/>
          </a:p>
        </p:txBody>
      </p:sp>
    </p:spTree>
    <p:extLst>
      <p:ext uri="{BB962C8B-B14F-4D97-AF65-F5344CB8AC3E}">
        <p14:creationId xmlns:p14="http://schemas.microsoft.com/office/powerpoint/2010/main" val="13558557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Riggers</a:t>
            </a:r>
            <a:endParaRPr lang="en-CA" dirty="0"/>
          </a:p>
        </p:txBody>
      </p:sp>
      <p:sp>
        <p:nvSpPr>
          <p:cNvPr id="3" name="Content Placeholder 2"/>
          <p:cNvSpPr>
            <a:spLocks noGrp="1"/>
          </p:cNvSpPr>
          <p:nvPr>
            <p:ph idx="1"/>
          </p:nvPr>
        </p:nvSpPr>
        <p:spPr/>
        <p:txBody>
          <a:bodyPr/>
          <a:lstStyle/>
          <a:p>
            <a:r>
              <a:rPr lang="en-CA" altLang="en-US" sz="2800" dirty="0" smtClean="0">
                <a:ea typeface="ＭＳ Ｐゴシック" pitchFamily="34" charset="-128"/>
              </a:rPr>
              <a:t>Rigger Challenges </a:t>
            </a:r>
          </a:p>
          <a:p>
            <a:pPr lvl="1"/>
            <a:r>
              <a:rPr lang="en-CA" altLang="en-US" sz="2400" dirty="0" smtClean="0">
                <a:ea typeface="ＭＳ Ｐゴシック" pitchFamily="34" charset="-128"/>
              </a:rPr>
              <a:t>Career Path</a:t>
            </a:r>
          </a:p>
          <a:p>
            <a:pPr lvl="1"/>
            <a:r>
              <a:rPr lang="en-CA" sz="2400" dirty="0" smtClean="0">
                <a:ea typeface="ＭＳ Ｐゴシック" pitchFamily="34" charset="-128"/>
              </a:rPr>
              <a:t>Recruiting</a:t>
            </a:r>
          </a:p>
          <a:p>
            <a:pPr lvl="1"/>
            <a:r>
              <a:rPr lang="en-CA" sz="2400" dirty="0" smtClean="0">
                <a:ea typeface="ＭＳ Ｐゴシック" pitchFamily="34" charset="-128"/>
              </a:rPr>
              <a:t>Training framework</a:t>
            </a:r>
          </a:p>
          <a:p>
            <a:pPr lvl="1"/>
            <a:r>
              <a:rPr lang="en-CA" sz="2400" dirty="0" smtClean="0">
                <a:ea typeface="ＭＳ Ｐゴシック" pitchFamily="34" charset="-128"/>
              </a:rPr>
              <a:t>Positions 50 x CAF</a:t>
            </a:r>
          </a:p>
          <a:p>
            <a:pPr lvl="2"/>
            <a:r>
              <a:rPr lang="en-CA" dirty="0" smtClean="0">
                <a:ea typeface="ＭＳ Ｐゴシック" pitchFamily="34" charset="-128"/>
              </a:rPr>
              <a:t>23 at CAAWC</a:t>
            </a:r>
          </a:p>
          <a:p>
            <a:pPr lvl="2"/>
            <a:r>
              <a:rPr lang="en-CA" dirty="0" smtClean="0">
                <a:ea typeface="ＭＳ Ｐゴシック" pitchFamily="34" charset="-128"/>
              </a:rPr>
              <a:t>27 across CAF (</a:t>
            </a:r>
            <a:r>
              <a:rPr lang="en-CA" dirty="0" err="1" smtClean="0">
                <a:ea typeface="ＭＳ Ｐゴシック" pitchFamily="34" charset="-128"/>
              </a:rPr>
              <a:t>Skyhawks</a:t>
            </a:r>
            <a:r>
              <a:rPr lang="en-CA" dirty="0" smtClean="0">
                <a:ea typeface="ＭＳ Ｐゴシック" pitchFamily="34" charset="-128"/>
              </a:rPr>
              <a:t>, SAR, CANSOF, LIB, DAEPM)</a:t>
            </a:r>
          </a:p>
          <a:p>
            <a:pPr marL="914400" lvl="2" indent="0">
              <a:buNone/>
            </a:pPr>
            <a:endParaRPr lang="en-CA" dirty="0"/>
          </a:p>
        </p:txBody>
      </p:sp>
    </p:spTree>
    <p:extLst>
      <p:ext uri="{BB962C8B-B14F-4D97-AF65-F5344CB8AC3E}">
        <p14:creationId xmlns:p14="http://schemas.microsoft.com/office/powerpoint/2010/main" val="23822921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CERTWORK +</a:t>
            </a:r>
            <a:endParaRPr lang="en-CA" dirty="0"/>
          </a:p>
        </p:txBody>
      </p:sp>
      <p:sp>
        <p:nvSpPr>
          <p:cNvPr id="3" name="Content Placeholder 2"/>
          <p:cNvSpPr>
            <a:spLocks noGrp="1"/>
          </p:cNvSpPr>
          <p:nvPr>
            <p:ph idx="1"/>
          </p:nvPr>
        </p:nvSpPr>
        <p:spPr/>
        <p:txBody>
          <a:bodyPr/>
          <a:lstStyle/>
          <a:p>
            <a:r>
              <a:rPr lang="en-CA" altLang="en-US" sz="2800" dirty="0" smtClean="0">
                <a:ea typeface="ＭＳ Ｐゴシック" pitchFamily="34" charset="-128"/>
              </a:rPr>
              <a:t>CERT Work +</a:t>
            </a:r>
            <a:r>
              <a:rPr lang="en-CA" sz="2800" dirty="0" smtClean="0"/>
              <a:t> </a:t>
            </a:r>
            <a:r>
              <a:rPr lang="en-CA" sz="2800" dirty="0"/>
              <a:t>Plus is a national project that is a Joint Venture of Canadian Manufacturers &amp; Exporters (CME) and the Canadian Labour Congress (CLC). Based on the model of Prior Learning Assessment (PLA), the project is intended to demonstrate what an individual can do in the absence of an external qualification or designation. Therefore, the focus of the certification process will be on production workers and shop floor managers.</a:t>
            </a:r>
            <a:endParaRPr lang="en-CA" altLang="en-US" sz="2800" dirty="0" smtClean="0">
              <a:ea typeface="ＭＳ Ｐゴシック" pitchFamily="34" charset="-128"/>
            </a:endParaRPr>
          </a:p>
          <a:p>
            <a:endParaRPr lang="en-CA" dirty="0"/>
          </a:p>
        </p:txBody>
      </p:sp>
    </p:spTree>
    <p:extLst>
      <p:ext uri="{BB962C8B-B14F-4D97-AF65-F5344CB8AC3E}">
        <p14:creationId xmlns:p14="http://schemas.microsoft.com/office/powerpoint/2010/main" val="7624259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CERT Work</a:t>
            </a:r>
            <a:r>
              <a:rPr lang="en-CA" dirty="0"/>
              <a:t>+</a:t>
            </a:r>
            <a:r>
              <a:rPr lang="en-CA" dirty="0" smtClean="0"/>
              <a:t> Goal</a:t>
            </a:r>
            <a:endParaRPr lang="en-CA" dirty="0"/>
          </a:p>
        </p:txBody>
      </p:sp>
      <p:sp>
        <p:nvSpPr>
          <p:cNvPr id="3" name="Content Placeholder 2"/>
          <p:cNvSpPr>
            <a:spLocks noGrp="1"/>
          </p:cNvSpPr>
          <p:nvPr>
            <p:ph idx="1"/>
          </p:nvPr>
        </p:nvSpPr>
        <p:spPr/>
        <p:txBody>
          <a:bodyPr/>
          <a:lstStyle/>
          <a:p>
            <a:r>
              <a:rPr lang="en-CA" dirty="0"/>
              <a:t>Assess, hire and promote based on certified skills, measured against industry-validated </a:t>
            </a:r>
            <a:r>
              <a:rPr lang="en-CA" dirty="0" smtClean="0"/>
              <a:t>standards</a:t>
            </a:r>
          </a:p>
          <a:p>
            <a:endParaRPr lang="en-CA" dirty="0"/>
          </a:p>
          <a:p>
            <a:r>
              <a:rPr lang="en-CA" smtClean="0"/>
              <a:t>Our </a:t>
            </a:r>
            <a:r>
              <a:rPr lang="en-CA" dirty="0" smtClean="0"/>
              <a:t>Goal</a:t>
            </a:r>
          </a:p>
          <a:p>
            <a:pPr lvl="1"/>
            <a:r>
              <a:rPr lang="en-CA" dirty="0" smtClean="0"/>
              <a:t>Supply Technicians </a:t>
            </a:r>
            <a:r>
              <a:rPr lang="en-CA" dirty="0"/>
              <a:t>to take skills learned and practiced in the CAF over their career and gain a certification within </a:t>
            </a:r>
            <a:r>
              <a:rPr lang="en-CA" dirty="0" smtClean="0"/>
              <a:t>Industry..</a:t>
            </a:r>
          </a:p>
          <a:p>
            <a:endParaRPr lang="en-CA" dirty="0"/>
          </a:p>
          <a:p>
            <a:endParaRPr lang="en-CA" dirty="0"/>
          </a:p>
        </p:txBody>
      </p:sp>
    </p:spTree>
    <p:extLst>
      <p:ext uri="{BB962C8B-B14F-4D97-AF65-F5344CB8AC3E}">
        <p14:creationId xmlns:p14="http://schemas.microsoft.com/office/powerpoint/2010/main" val="5828540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450"/>
            <a:ext cx="8497440" cy="855663"/>
          </a:xfrm>
        </p:spPr>
        <p:txBody>
          <a:bodyPr/>
          <a:lstStyle/>
          <a:p>
            <a:r>
              <a:rPr lang="en-CA" dirty="0" smtClean="0"/>
              <a:t>Situational Awareness</a:t>
            </a:r>
            <a:endParaRPr lang="en-CA" dirty="0"/>
          </a:p>
        </p:txBody>
      </p:sp>
      <p:sp>
        <p:nvSpPr>
          <p:cNvPr id="3" name="Content Placeholder 2"/>
          <p:cNvSpPr>
            <a:spLocks noGrp="1"/>
          </p:cNvSpPr>
          <p:nvPr>
            <p:ph idx="1"/>
          </p:nvPr>
        </p:nvSpPr>
        <p:spPr>
          <a:xfrm>
            <a:off x="250825" y="1268760"/>
            <a:ext cx="8229600" cy="5300662"/>
          </a:xfrm>
        </p:spPr>
        <p:txBody>
          <a:bodyPr/>
          <a:lstStyle/>
          <a:p>
            <a:r>
              <a:rPr lang="en-CA" dirty="0" smtClean="0"/>
              <a:t>Supply OA</a:t>
            </a:r>
          </a:p>
          <a:p>
            <a:pPr lvl="1"/>
            <a:r>
              <a:rPr lang="en-CA" dirty="0" smtClean="0"/>
              <a:t>Was due in 2015 now pushed to the right</a:t>
            </a:r>
          </a:p>
          <a:p>
            <a:r>
              <a:rPr lang="en-CA" dirty="0" smtClean="0"/>
              <a:t>Canadian Forces Supply System rebranded to Defence Global Supply Chain (DGSC)</a:t>
            </a:r>
          </a:p>
          <a:p>
            <a:r>
              <a:rPr lang="en-CA" dirty="0" smtClean="0"/>
              <a:t>Canadian Forces Supply Manual now Supply Administration Manual (SAM)…on line!</a:t>
            </a:r>
          </a:p>
          <a:p>
            <a:r>
              <a:rPr lang="en-CA" dirty="0" smtClean="0"/>
              <a:t>IMMRP Inventory </a:t>
            </a:r>
            <a:r>
              <a:rPr lang="en-CA" dirty="0"/>
              <a:t>Management Modernization and Rationalization Project </a:t>
            </a:r>
            <a:endParaRPr lang="en-CA" dirty="0" smtClean="0"/>
          </a:p>
        </p:txBody>
      </p:sp>
    </p:spTree>
    <p:extLst>
      <p:ext uri="{BB962C8B-B14F-4D97-AF65-F5344CB8AC3E}">
        <p14:creationId xmlns:p14="http://schemas.microsoft.com/office/powerpoint/2010/main" val="95064379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1199</Words>
  <Application>Microsoft Macintosh PowerPoint</Application>
  <PresentationFormat>On-screen Show (4:3)</PresentationFormat>
  <Paragraphs>192</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1_Office Theme</vt:lpstr>
      <vt:lpstr>Office Theme</vt:lpstr>
      <vt:lpstr>Canadian Forces Logistics Association Ottawa Chapter  17 Feb 2015  SUPPLY Part II</vt:lpstr>
      <vt:lpstr>Supply Update Roadmap </vt:lpstr>
      <vt:lpstr>PowerPoint Presentation</vt:lpstr>
      <vt:lpstr>Supply Officers Update</vt:lpstr>
      <vt:lpstr>Supply Tech Update</vt:lpstr>
      <vt:lpstr>Riggers</vt:lpstr>
      <vt:lpstr>CERTWORK +</vt:lpstr>
      <vt:lpstr>CERT Work+ Goal</vt:lpstr>
      <vt:lpstr>Situational Awareness</vt:lpstr>
      <vt:lpstr>Situational Awareness…</vt:lpstr>
      <vt:lpstr>Coins</vt:lpstr>
    </vt:vector>
  </TitlesOfParts>
  <Company>Department of National Defence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 Situational Awareness</dc:title>
  <dc:creator>zientek.dcm</dc:creator>
  <cp:lastModifiedBy>Darrel Zientek</cp:lastModifiedBy>
  <cp:revision>29</cp:revision>
  <dcterms:created xsi:type="dcterms:W3CDTF">2015-02-13T21:01:00Z</dcterms:created>
  <dcterms:modified xsi:type="dcterms:W3CDTF">2015-02-17T21:37:51Z</dcterms:modified>
</cp:coreProperties>
</file>